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5"/>
  </p:handoutMasterIdLst>
  <p:sldIdLst>
    <p:sldId id="256" r:id="rId2"/>
    <p:sldId id="260" r:id="rId3"/>
    <p:sldId id="264" r:id="rId4"/>
    <p:sldId id="263" r:id="rId5"/>
    <p:sldId id="262" r:id="rId6"/>
    <p:sldId id="266" r:id="rId7"/>
    <p:sldId id="265" r:id="rId8"/>
    <p:sldId id="270" r:id="rId9"/>
    <p:sldId id="261" r:id="rId10"/>
    <p:sldId id="269" r:id="rId11"/>
    <p:sldId id="274" r:id="rId12"/>
    <p:sldId id="268" r:id="rId13"/>
    <p:sldId id="273" r:id="rId14"/>
    <p:sldId id="272" r:id="rId15"/>
    <p:sldId id="271" r:id="rId16"/>
    <p:sldId id="277" r:id="rId17"/>
    <p:sldId id="276" r:id="rId18"/>
    <p:sldId id="275" r:id="rId19"/>
    <p:sldId id="267" r:id="rId20"/>
    <p:sldId id="280" r:id="rId21"/>
    <p:sldId id="281" r:id="rId22"/>
    <p:sldId id="279" r:id="rId23"/>
    <p:sldId id="282" r:id="rId24"/>
  </p:sldIdLst>
  <p:sldSz cx="9144000" cy="6858000" type="screen4x3"/>
  <p:notesSz cx="6858000" cy="9144000"/>
  <p:defaultTextStyle>
    <a:defPPr>
      <a:defRPr lang="nl-NL"/>
    </a:defPPr>
    <a:lvl1pPr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5pPr>
    <a:lvl6pPr marL="2286000" algn="l" defTabSz="914400" rtl="0" eaLnBrk="1" latinLnBrk="0" hangingPunct="1">
      <a:defRPr kern="1200">
        <a:solidFill>
          <a:schemeClr val="tx1"/>
        </a:solidFill>
        <a:latin typeface="Arial" pitchFamily="34" charset="0"/>
        <a:ea typeface="ＭＳ Ｐゴシック" pitchFamily="-110" charset="-128"/>
        <a:cs typeface="+mn-cs"/>
      </a:defRPr>
    </a:lvl6pPr>
    <a:lvl7pPr marL="2743200" algn="l" defTabSz="914400" rtl="0" eaLnBrk="1" latinLnBrk="0" hangingPunct="1">
      <a:defRPr kern="1200">
        <a:solidFill>
          <a:schemeClr val="tx1"/>
        </a:solidFill>
        <a:latin typeface="Arial" pitchFamily="34" charset="0"/>
        <a:ea typeface="ＭＳ Ｐゴシック" pitchFamily="-110" charset="-128"/>
        <a:cs typeface="+mn-cs"/>
      </a:defRPr>
    </a:lvl7pPr>
    <a:lvl8pPr marL="3200400" algn="l" defTabSz="914400" rtl="0" eaLnBrk="1" latinLnBrk="0" hangingPunct="1">
      <a:defRPr kern="1200">
        <a:solidFill>
          <a:schemeClr val="tx1"/>
        </a:solidFill>
        <a:latin typeface="Arial" pitchFamily="34" charset="0"/>
        <a:ea typeface="ＭＳ Ｐゴシック" pitchFamily="-110" charset="-128"/>
        <a:cs typeface="+mn-cs"/>
      </a:defRPr>
    </a:lvl8pPr>
    <a:lvl9pPr marL="3657600" algn="l" defTabSz="914400" rtl="0" eaLnBrk="1" latinLnBrk="0" hangingPunct="1">
      <a:defRPr kern="1200">
        <a:solidFill>
          <a:schemeClr val="tx1"/>
        </a:solidFill>
        <a:latin typeface="Arial" pitchFamily="34" charset="0"/>
        <a:ea typeface="ＭＳ Ｐゴシック" pitchFamily="-11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1" autoAdjust="0"/>
    <p:restoredTop sz="94671" autoAdjust="0"/>
  </p:normalViewPr>
  <p:slideViewPr>
    <p:cSldViewPr snapToObjects="1">
      <p:cViewPr varScale="1">
        <p:scale>
          <a:sx n="194" d="100"/>
          <a:sy n="194" d="100"/>
        </p:scale>
        <p:origin x="-120"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nl-NL" dirty="0"/>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FD7338E1-6A6F-48C4-81D1-634A3C62A21F}" type="datetime1">
              <a:rPr lang="nl-NL"/>
              <a:pPr>
                <a:defRPr/>
              </a:pPr>
              <a:t>06-11-17</a:t>
            </a:fld>
            <a:endParaRPr lang="nl-NL" dirty="0"/>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nl-NL" dirty="0"/>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C4F9E844-78CC-485E-ABEC-A8B6F1BA8141}" type="slidenum">
              <a:rPr lang="nl-NL"/>
              <a:pPr>
                <a:defRPr/>
              </a:pPr>
              <a:t>‹nr.›</a:t>
            </a:fld>
            <a:endParaRPr lang="nl-NL" dirty="0"/>
          </a:p>
        </p:txBody>
      </p:sp>
    </p:spTree>
    <p:extLst>
      <p:ext uri="{BB962C8B-B14F-4D97-AF65-F5344CB8AC3E}">
        <p14:creationId xmlns:p14="http://schemas.microsoft.com/office/powerpoint/2010/main" val="3612301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92928C4-8C20-4F94-97A2-06A6F84FB1B0}" type="datetime1">
              <a:rPr lang="nl-NL"/>
              <a:pPr>
                <a:defRPr/>
              </a:pPr>
              <a:t>06-11-17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202D576A-C868-4776-8712-CC9B0F3889CC}" type="slidenum">
              <a:rPr lang="nl-NL"/>
              <a:pPr>
                <a:defRPr/>
              </a:pPr>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2EA57F03-32AC-4F3B-8BC7-0A36138FA876}" type="datetime1">
              <a:rPr lang="nl-NL"/>
              <a:pPr>
                <a:defRPr/>
              </a:pPr>
              <a:t>06-11-17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C9702B51-15F4-4B33-A8A4-23651889516F}" type="slidenum">
              <a:rPr lang="nl-NL"/>
              <a:pPr>
                <a:defRPr/>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9F27824-2656-48FB-8294-61A8A6DA7D81}" type="datetime1">
              <a:rPr lang="nl-NL"/>
              <a:pPr>
                <a:defRPr/>
              </a:pPr>
              <a:t>06-11-17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EDA4A6C6-868B-4958-99D0-CC8B38332578}" type="slidenum">
              <a:rPr lang="nl-NL"/>
              <a:pPr>
                <a:defRPr/>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C2621B3D-54CA-4DB2-8F90-0BED81B015F9}" type="datetime1">
              <a:rPr lang="nl-NL"/>
              <a:pPr>
                <a:defRPr/>
              </a:pPr>
              <a:t>06-11-17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E579E16C-B6F9-4D53-8286-98E7576C5246}" type="slidenum">
              <a:rPr lang="nl-NL"/>
              <a:pPr>
                <a:defRPr/>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45340FAF-2DB7-4A02-84CF-6AC7C9946061}" type="datetime1">
              <a:rPr lang="nl-NL"/>
              <a:pPr>
                <a:defRPr/>
              </a:pPr>
              <a:t>06-11-17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8B278DEE-2F0F-4A13-847C-CA0D0C27522C}" type="slidenum">
              <a:rPr lang="nl-NL"/>
              <a:pPr>
                <a:defRPr/>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F90B872B-3462-4C9E-888F-700E5D382A31}" type="datetime1">
              <a:rPr lang="nl-NL"/>
              <a:pPr>
                <a:defRPr/>
              </a:pPr>
              <a:t>06-11-17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EB34E96A-1107-4BE8-8429-53C1B837C337}" type="slidenum">
              <a:rPr lang="nl-NL"/>
              <a:pPr>
                <a:defRPr/>
              </a:pPr>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255A2617-50A5-457E-AC07-06104D9E0FE9}" type="datetime1">
              <a:rPr lang="nl-NL"/>
              <a:pPr>
                <a:defRPr/>
              </a:pPr>
              <a:t>06-11-17</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A9EE088C-77A7-4237-878A-4B0635BB028B}" type="slidenum">
              <a:rPr lang="nl-NL"/>
              <a:pPr>
                <a:defRPr/>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F84BEEFF-1431-4F90-A0B8-61B992856E49}" type="datetime1">
              <a:rPr lang="nl-NL"/>
              <a:pPr>
                <a:defRPr/>
              </a:pPr>
              <a:t>06-11-17</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F779AEE2-AF57-4351-ACEC-88A9812187C2}" type="slidenum">
              <a:rPr lang="nl-NL"/>
              <a:pPr>
                <a:defRPr/>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F7DA4A28-396A-4F30-BE55-7E28AB3E47BB}" type="datetime1">
              <a:rPr lang="nl-NL"/>
              <a:pPr>
                <a:defRPr/>
              </a:pPr>
              <a:t>06-11-17</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870A5DEF-610D-42CA-AC47-1F5642FA322D}" type="slidenum">
              <a:rPr lang="nl-NL"/>
              <a:pPr>
                <a:defRPr/>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80F5F26C-05A6-4393-873C-AC52EDA2A452}" type="datetime1">
              <a:rPr lang="nl-NL"/>
              <a:pPr>
                <a:defRPr/>
              </a:pPr>
              <a:t>06-11-17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10E5F394-40E3-452B-8AB4-5EF02A31DA1E}" type="slidenum">
              <a:rPr lang="nl-NL"/>
              <a:pPr>
                <a:defRPr/>
              </a:pPr>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035D7422-3144-4A21-8723-40C5A895FE70}" type="datetime1">
              <a:rPr lang="nl-NL"/>
              <a:pPr>
                <a:defRPr/>
              </a:pPr>
              <a:t>06-11-17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8BA21914-DD27-41A6-87A8-204316974F48}" type="slidenum">
              <a:rPr lang="nl-NL"/>
              <a:pPr>
                <a:defRPr/>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381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Titelstijl van model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C71D179F-B341-456C-9473-70DACE40C526}" type="datetime1">
              <a:rPr lang="nl-NL"/>
              <a:pPr>
                <a:defRPr/>
              </a:pPr>
              <a:t>06-11-17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15118247-FE6E-494E-A253-6AE74D176ACF}" type="slidenum">
              <a:rPr lang="nl-NL"/>
              <a:pPr>
                <a:defRPr/>
              </a:pPr>
              <a:t>‹nr.›</a:t>
            </a:fld>
            <a:endParaRPr lang="nl-NL" dirty="0"/>
          </a:p>
        </p:txBody>
      </p:sp>
      <p:pic>
        <p:nvPicPr>
          <p:cNvPr id="7" name="Afbeelding 6" descr="weka_bouw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0"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110"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110"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110"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110"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110"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weka-bouw.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705654" y="2564904"/>
            <a:ext cx="7772400" cy="1470025"/>
          </a:xfrm>
        </p:spPr>
        <p:txBody>
          <a:bodyPr/>
          <a:lstStyle/>
          <a:p>
            <a:pPr eaLnBrk="1" hangingPunct="1"/>
            <a:r>
              <a:rPr lang="nl-NL" sz="4000" dirty="0" smtClean="0">
                <a:latin typeface="Arial" panose="020B0604020202020204" pitchFamily="34" charset="0"/>
                <a:cs typeface="Arial" panose="020B0604020202020204" pitchFamily="34" charset="0"/>
              </a:rPr>
              <a:t>Asbest en aansprakelijkheid </a:t>
            </a:r>
            <a:br>
              <a:rPr lang="nl-NL" sz="4000" dirty="0" smtClean="0">
                <a:latin typeface="Arial" panose="020B0604020202020204" pitchFamily="34" charset="0"/>
                <a:cs typeface="Arial" panose="020B0604020202020204" pitchFamily="34" charset="0"/>
              </a:rPr>
            </a:br>
            <a:r>
              <a:rPr lang="nl-NL" sz="4000" dirty="0" smtClean="0">
                <a:latin typeface="Arial" panose="020B0604020202020204" pitchFamily="34" charset="0"/>
                <a:cs typeface="Arial" panose="020B0604020202020204" pitchFamily="34" charset="0"/>
              </a:rPr>
              <a:t>van de werkgever</a:t>
            </a:r>
          </a:p>
        </p:txBody>
      </p:sp>
      <p:pic>
        <p:nvPicPr>
          <p:cNvPr id="6" name="Afbeelding 5"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
        <p:nvSpPr>
          <p:cNvPr id="7" name="Tekstvak 6"/>
          <p:cNvSpPr txBox="1"/>
          <p:nvPr/>
        </p:nvSpPr>
        <p:spPr>
          <a:xfrm>
            <a:off x="1258888" y="5516563"/>
            <a:ext cx="6661150" cy="739775"/>
          </a:xfrm>
          <a:prstGeom prst="rect">
            <a:avLst/>
          </a:prstGeom>
          <a:noFill/>
        </p:spPr>
        <p:txBody>
          <a:bodyPr>
            <a:spAutoFit/>
          </a:bodyPr>
          <a:lstStyle/>
          <a:p>
            <a:pPr algn="ctr">
              <a:defRPr/>
            </a:pPr>
            <a:r>
              <a:rPr lang="nl-NL" sz="1400" b="1" dirty="0" err="1">
                <a:latin typeface="+mn-lt"/>
                <a:ea typeface="+mn-ea"/>
                <a:cs typeface="Arial" charset="0"/>
              </a:rPr>
              <a:t>KB</a:t>
            </a:r>
            <a:r>
              <a:rPr lang="nl-NL" sz="1400" b="1" i="1" dirty="0" err="1">
                <a:latin typeface="+mn-lt"/>
                <a:ea typeface="+mn-ea"/>
                <a:cs typeface="Arial" charset="0"/>
              </a:rPr>
              <a:t>bouw</a:t>
            </a:r>
            <a:r>
              <a:rPr lang="nl-NL" sz="1400" b="1" i="1" dirty="0">
                <a:latin typeface="+mn-lt"/>
                <a:ea typeface="+mn-ea"/>
                <a:cs typeface="Arial" charset="0"/>
              </a:rPr>
              <a:t> </a:t>
            </a:r>
            <a:endParaRPr lang="nl-NL" sz="1400" b="1" i="1" dirty="0">
              <a:latin typeface="+mn-lt"/>
              <a:ea typeface="+mn-ea"/>
              <a:cs typeface="Arial" charset="0"/>
            </a:endParaRPr>
          </a:p>
          <a:p>
            <a:pPr algn="ctr">
              <a:defRPr/>
            </a:pPr>
            <a:r>
              <a:rPr lang="nl-NL" sz="1400" b="1" dirty="0">
                <a:latin typeface="+mn-lt"/>
                <a:ea typeface="+mn-ea"/>
                <a:cs typeface="Arial" charset="0"/>
              </a:rPr>
              <a:t>Kennisbank Veilig werken </a:t>
            </a:r>
          </a:p>
          <a:p>
            <a:pPr algn="ctr">
              <a:defRPr/>
            </a:pPr>
            <a:r>
              <a:rPr lang="nl-NL" sz="1400" b="1" dirty="0">
                <a:latin typeface="+mn-lt"/>
                <a:ea typeface="+mn-ea"/>
                <a:cs typeface="Arial" charset="0"/>
                <a:hlinkClick r:id="rId3"/>
              </a:rPr>
              <a:t>kb-</a:t>
            </a:r>
            <a:r>
              <a:rPr lang="nl-NL" sz="1400" b="1" dirty="0">
                <a:latin typeface="+mn-lt"/>
                <a:ea typeface="+mn-ea"/>
                <a:cs typeface="Arial" charset="0"/>
                <a:hlinkClick r:id="rId3"/>
              </a:rPr>
              <a:t>bouw.nl</a:t>
            </a:r>
            <a:endParaRPr lang="nl-NL" sz="1400" b="1" dirty="0">
              <a:latin typeface="+mn-lt"/>
              <a:ea typeface="+mn-ea"/>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26530" y="952500"/>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Risicoklasse 1</a:t>
            </a:r>
          </a:p>
        </p:txBody>
      </p:sp>
      <p:sp>
        <p:nvSpPr>
          <p:cNvPr id="3075" name="Tijdelijke aanduiding voor inhoud 58"/>
          <p:cNvSpPr>
            <a:spLocks noGrp="1"/>
          </p:cNvSpPr>
          <p:nvPr>
            <p:ph idx="4294967295"/>
          </p:nvPr>
        </p:nvSpPr>
        <p:spPr>
          <a:xfrm>
            <a:off x="459417" y="2104114"/>
            <a:ext cx="8229600" cy="3629000"/>
          </a:xfrm>
        </p:spPr>
        <p:txBody>
          <a:bodyPr/>
          <a:lstStyle/>
          <a:p>
            <a:pPr marL="0" indent="0" eaLnBrk="1" hangingPunct="1">
              <a:lnSpc>
                <a:spcPts val="2200"/>
              </a:lnSpc>
              <a:buNone/>
            </a:pPr>
            <a:r>
              <a:rPr lang="nl-NL" sz="1600" dirty="0" smtClean="0">
                <a:latin typeface="Arial" panose="020B0604020202020204" pitchFamily="34" charset="0"/>
                <a:cs typeface="Arial" panose="020B0604020202020204" pitchFamily="34" charset="0"/>
              </a:rPr>
              <a:t>Werkzaamheden in risicoklasse 1 mag u zelf doen, mits aan de volgende verplichtingen wordt voldaan: </a:t>
            </a:r>
          </a:p>
          <a:p>
            <a:pPr eaLnBrk="1" hangingPunct="1">
              <a:buFont typeface="Arial" charset="0"/>
              <a:buChar char="•"/>
            </a:pPr>
            <a:r>
              <a:rPr lang="nl-NL" sz="1600" dirty="0" smtClean="0">
                <a:latin typeface="Arial" panose="020B0604020202020204" pitchFamily="34" charset="0"/>
                <a:cs typeface="Arial" panose="020B0604020202020204" pitchFamily="34" charset="0"/>
              </a:rPr>
              <a:t>De concentratie asbest dient onder de grenswaarde te blijven, deze is nu 0,01 vezel per m</a:t>
            </a:r>
            <a:r>
              <a:rPr lang="nl-NL" sz="1600" baseline="30000" dirty="0" smtClean="0">
                <a:latin typeface="Arial" panose="020B0604020202020204" pitchFamily="34" charset="0"/>
                <a:cs typeface="Arial" panose="020B0604020202020204" pitchFamily="34" charset="0"/>
              </a:rPr>
              <a:t>3</a:t>
            </a:r>
            <a:r>
              <a:rPr lang="nl-NL" sz="1600" dirty="0" smtClean="0">
                <a:latin typeface="Arial" panose="020B0604020202020204" pitchFamily="34" charset="0"/>
                <a:cs typeface="Arial" panose="020B0604020202020204" pitchFamily="34" charset="0"/>
              </a:rPr>
              <a:t>, met ingang van januari 2012 wordt deze grenswaarde vermoedelijk verlaagd.</a:t>
            </a:r>
          </a:p>
          <a:p>
            <a:pPr eaLnBrk="1" hangingPunct="1">
              <a:buFont typeface="Arial" charset="0"/>
              <a:buChar char="•"/>
            </a:pPr>
            <a:r>
              <a:rPr lang="nl-NL" sz="1600" dirty="0" smtClean="0">
                <a:latin typeface="Arial" panose="020B0604020202020204" pitchFamily="34" charset="0"/>
                <a:cs typeface="Arial" panose="020B0604020202020204" pitchFamily="34" charset="0"/>
              </a:rPr>
              <a:t>Werknemers dienen doeltreffende voorlichting te krijgen.</a:t>
            </a:r>
          </a:p>
          <a:p>
            <a:pPr eaLnBrk="1" hangingPunct="1">
              <a:buFont typeface="Arial" charset="0"/>
              <a:buChar char="•"/>
            </a:pPr>
            <a:r>
              <a:rPr lang="nl-NL" sz="1600" dirty="0" smtClean="0">
                <a:latin typeface="Arial" panose="020B0604020202020204" pitchFamily="34" charset="0"/>
                <a:cs typeface="Arial" panose="020B0604020202020204" pitchFamily="34" charset="0"/>
              </a:rPr>
              <a:t>Werknemers dienen een doeltreffende opleiding te krijgen.</a:t>
            </a:r>
          </a:p>
          <a:p>
            <a:pPr eaLnBrk="1" hangingPunct="1">
              <a:buFont typeface="Arial" charset="0"/>
              <a:buChar char="•"/>
            </a:pPr>
            <a:r>
              <a:rPr lang="nl-NL" sz="1600" dirty="0" smtClean="0">
                <a:latin typeface="Arial" panose="020B0604020202020204" pitchFamily="34" charset="0"/>
                <a:cs typeface="Arial" panose="020B0604020202020204" pitchFamily="34" charset="0"/>
              </a:rPr>
              <a:t>U dient metingen te verrichten.</a:t>
            </a:r>
          </a:p>
          <a:p>
            <a:pPr eaLnBrk="1" hangingPunct="1">
              <a:buFont typeface="Arial" charset="0"/>
              <a:buChar char="•"/>
            </a:pPr>
            <a:r>
              <a:rPr lang="nl-NL" sz="1600" dirty="0" smtClean="0">
                <a:latin typeface="Arial" panose="020B0604020202020204" pitchFamily="34" charset="0"/>
                <a:cs typeface="Arial" panose="020B0604020202020204" pitchFamily="34" charset="0"/>
              </a:rPr>
              <a:t>Asbest dient juist verpakt te worden met etiket erop.</a:t>
            </a:r>
          </a:p>
          <a:p>
            <a:pPr eaLnBrk="1" hangingPunct="1">
              <a:buFont typeface="Arial" charset="0"/>
              <a:buChar char="•"/>
            </a:pPr>
            <a:r>
              <a:rPr lang="nl-NL" sz="1600" dirty="0" smtClean="0">
                <a:latin typeface="Arial" panose="020B0604020202020204" pitchFamily="34" charset="0"/>
                <a:cs typeface="Arial" panose="020B0604020202020204" pitchFamily="34" charset="0"/>
              </a:rPr>
              <a:t>Melding van het werk, twee dagen voordat met het werk wordt begonnen</a:t>
            </a:r>
            <a:r>
              <a:rPr lang="nl-NL" sz="1600" dirty="0">
                <a:latin typeface="Arial" panose="020B0604020202020204" pitchFamily="34" charset="0"/>
                <a:cs typeface="Arial" panose="020B0604020202020204" pitchFamily="34" charset="0"/>
              </a:rPr>
              <a:t>, </a:t>
            </a:r>
            <a:r>
              <a:rPr lang="nl-NL" sz="1600" dirty="0" smtClean="0">
                <a:latin typeface="Arial" panose="020B0604020202020204" pitchFamily="34" charset="0"/>
                <a:cs typeface="Arial" panose="020B0604020202020204" pitchFamily="34" charset="0"/>
              </a:rPr>
              <a:t>aan ministerie van SZW.</a:t>
            </a:r>
          </a:p>
          <a:p>
            <a:pPr eaLnBrk="1" hangingPunct="1">
              <a:buFont typeface="Arial" charset="0"/>
              <a:buChar char="•"/>
            </a:pPr>
            <a:r>
              <a:rPr lang="nl-NL" sz="1600" dirty="0" smtClean="0">
                <a:latin typeface="Arial" panose="020B0604020202020204" pitchFamily="34" charset="0"/>
                <a:cs typeface="Arial" panose="020B0604020202020204" pitchFamily="34" charset="0"/>
              </a:rPr>
              <a:t>Visuele inspectie na afloop van de werkzaamheden.</a:t>
            </a:r>
          </a:p>
          <a:p>
            <a:pPr eaLnBrk="1" hangingPunct="1">
              <a:buFont typeface="Arial" charset="0"/>
              <a:buChar char="•"/>
            </a:pPr>
            <a:r>
              <a:rPr lang="nl-NL" sz="1600" dirty="0" smtClean="0">
                <a:latin typeface="Arial" panose="020B0604020202020204" pitchFamily="34" charset="0"/>
                <a:cs typeface="Arial" panose="020B0604020202020204" pitchFamily="34" charset="0"/>
              </a:rPr>
              <a:t>Persoonlijk beschermingsmiddelen zijn niet verplicht.</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1484784"/>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Wanneer is asbestinventarisatie niet verplicht?</a:t>
            </a:r>
          </a:p>
        </p:txBody>
      </p:sp>
      <p:sp>
        <p:nvSpPr>
          <p:cNvPr id="3075" name="Tijdelijke aanduiding voor inhoud 58"/>
          <p:cNvSpPr>
            <a:spLocks noGrp="1"/>
          </p:cNvSpPr>
          <p:nvPr>
            <p:ph idx="4294967295"/>
          </p:nvPr>
        </p:nvSpPr>
        <p:spPr>
          <a:xfrm>
            <a:off x="546338" y="2780928"/>
            <a:ext cx="8229600" cy="3456384"/>
          </a:xfrm>
        </p:spPr>
        <p:txBody>
          <a:bodyPr/>
          <a:lstStyle/>
          <a:p>
            <a:pPr marL="0" indent="0" eaLnBrk="1" hangingPunct="1">
              <a:lnSpc>
                <a:spcPts val="2200"/>
              </a:lnSpc>
              <a:buNone/>
            </a:pPr>
            <a:r>
              <a:rPr lang="nl-NL" sz="1600" dirty="0" smtClean="0">
                <a:latin typeface="Arial" panose="020B0604020202020204" pitchFamily="34" charset="0"/>
                <a:cs typeface="Arial" panose="020B0604020202020204" pitchFamily="34" charset="0"/>
              </a:rPr>
              <a:t>Voor de installateur kunnen de volgende uitzonderingen van belang zijn:</a:t>
            </a:r>
          </a:p>
          <a:p>
            <a:pPr eaLnBrk="1" hangingPunct="1">
              <a:buFontTx/>
              <a:buChar char="•"/>
            </a:pPr>
            <a:r>
              <a:rPr lang="nl-NL" sz="1600" dirty="0">
                <a:latin typeface="Arial" panose="020B0604020202020204" pitchFamily="34" charset="0"/>
                <a:cs typeface="Arial" panose="020B0604020202020204" pitchFamily="34" charset="0"/>
              </a:rPr>
              <a:t>H</a:t>
            </a:r>
            <a:r>
              <a:rPr lang="nl-NL" sz="1600" dirty="0" smtClean="0">
                <a:latin typeface="Arial" panose="020B0604020202020204" pitchFamily="34" charset="0"/>
                <a:cs typeface="Arial" panose="020B0604020202020204" pitchFamily="34" charset="0"/>
              </a:rPr>
              <a:t>et werken aan gebouwen of objecten van na 1 januari 1994: deze dienen asbestvrij te zijn vervaardigd</a:t>
            </a:r>
          </a:p>
          <a:p>
            <a:pPr eaLnBrk="1" hangingPunct="1">
              <a:buFontTx/>
              <a:buChar char="•"/>
            </a:pPr>
            <a:r>
              <a:rPr lang="nl-NL" sz="1600" dirty="0">
                <a:latin typeface="Arial" panose="020B0604020202020204" pitchFamily="34" charset="0"/>
                <a:cs typeface="Arial" panose="020B0604020202020204" pitchFamily="34" charset="0"/>
              </a:rPr>
              <a:t>H</a:t>
            </a:r>
            <a:r>
              <a:rPr lang="nl-NL" sz="1600" dirty="0" smtClean="0">
                <a:latin typeface="Arial" panose="020B0604020202020204" pitchFamily="34" charset="0"/>
                <a:cs typeface="Arial" panose="020B0604020202020204" pitchFamily="34" charset="0"/>
              </a:rPr>
              <a:t>et verwijderen van geklemde asbesthoudende plaatmaterialen die onder een verwarmingstoestel aanwezig zijn</a:t>
            </a:r>
          </a:p>
          <a:p>
            <a:pPr eaLnBrk="1" hangingPunct="1">
              <a:buFontTx/>
              <a:buChar char="•"/>
            </a:pPr>
            <a:r>
              <a:rPr lang="nl-NL" sz="1600" dirty="0" smtClean="0">
                <a:latin typeface="Arial" panose="020B0604020202020204" pitchFamily="34" charset="0"/>
                <a:cs typeface="Arial" panose="020B0604020202020204" pitchFamily="34" charset="0"/>
              </a:rPr>
              <a:t>Het in zijn geheel verwijderen van asbesthoudende verwarmingstoestellen</a:t>
            </a:r>
          </a:p>
          <a:p>
            <a:pPr eaLnBrk="1" hangingPunct="1">
              <a:buFontTx/>
              <a:buChar char="•"/>
            </a:pPr>
            <a:r>
              <a:rPr lang="nl-NL" sz="1600" dirty="0">
                <a:latin typeface="Arial" panose="020B0604020202020204" pitchFamily="34" charset="0"/>
                <a:cs typeface="Arial" panose="020B0604020202020204" pitchFamily="34" charset="0"/>
              </a:rPr>
              <a:t>H</a:t>
            </a:r>
            <a:r>
              <a:rPr lang="nl-NL" sz="1600" dirty="0" smtClean="0">
                <a:latin typeface="Arial" panose="020B0604020202020204" pitchFamily="34" charset="0"/>
                <a:cs typeface="Arial" panose="020B0604020202020204" pitchFamily="34" charset="0"/>
              </a:rPr>
              <a:t>et verwijderen van asbesthoudende pakkingen uit verbrandingsmotoren, procesinstallaties en verwarmingstoestellen met een nominaal vermogen van minder dan 2250 kilowatt</a:t>
            </a:r>
          </a:p>
          <a:p>
            <a:pPr marL="0" indent="0" eaLnBrk="1" hangingPunct="1">
              <a:buNone/>
            </a:pPr>
            <a:endParaRPr lang="nl-NL" sz="1600" dirty="0" smtClean="0">
              <a:latin typeface="Arial" panose="020B0604020202020204" pitchFamily="34" charset="0"/>
              <a:cs typeface="Arial" panose="020B0604020202020204" pitchFamily="34" charset="0"/>
            </a:endParaRPr>
          </a:p>
          <a:p>
            <a:pPr marL="0" indent="0" eaLnBrk="1" hangingPunct="1">
              <a:buNone/>
            </a:pPr>
            <a:r>
              <a:rPr lang="nl-NL" sz="1600" dirty="0" smtClean="0">
                <a:latin typeface="Arial" panose="020B0604020202020204" pitchFamily="34" charset="0"/>
                <a:cs typeface="Arial" panose="020B0604020202020204" pitchFamily="34" charset="0"/>
              </a:rPr>
              <a:t>Belangrijk hierbij is dat alleen de specifiek in de lijst voorkomende werkzaamheden onder de vrijstelling vallen, ook al beweren sommige opdrachtgevers misschien het tegendeel.</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51943" y="1073832"/>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Wat te doen als het misgaat?</a:t>
            </a:r>
          </a:p>
        </p:txBody>
      </p:sp>
      <p:sp>
        <p:nvSpPr>
          <p:cNvPr id="3075" name="Tijdelijke aanduiding voor inhoud 58"/>
          <p:cNvSpPr>
            <a:spLocks noGrp="1"/>
          </p:cNvSpPr>
          <p:nvPr>
            <p:ph idx="4294967295"/>
          </p:nvPr>
        </p:nvSpPr>
        <p:spPr>
          <a:xfrm>
            <a:off x="519840" y="2276872"/>
            <a:ext cx="8229600" cy="4032448"/>
          </a:xfrm>
        </p:spPr>
        <p:txBody>
          <a:bodyPr/>
          <a:lstStyle/>
          <a:p>
            <a:pPr eaLnBrk="1" hangingPunct="1">
              <a:buNone/>
            </a:pPr>
            <a:r>
              <a:rPr lang="nl-NL" sz="1600" b="1" dirty="0" smtClean="0">
                <a:latin typeface="Arial" panose="020B0604020202020204" pitchFamily="34" charset="0"/>
                <a:cs typeface="Arial" panose="020B0604020202020204" pitchFamily="34" charset="0"/>
              </a:rPr>
              <a:t>Voorbeelden</a:t>
            </a:r>
          </a:p>
          <a:p>
            <a:pPr eaLnBrk="1" hangingPunct="1">
              <a:buFontTx/>
              <a:buChar char="•"/>
            </a:pPr>
            <a:r>
              <a:rPr lang="nl-NL" sz="1600" dirty="0" smtClean="0">
                <a:latin typeface="Arial" panose="020B0604020202020204" pitchFamily="34" charset="0"/>
                <a:cs typeface="Arial" panose="020B0604020202020204" pitchFamily="34" charset="0"/>
              </a:rPr>
              <a:t>Het materiaal breekt.</a:t>
            </a:r>
          </a:p>
          <a:p>
            <a:pPr eaLnBrk="1" hangingPunct="1">
              <a:buFontTx/>
              <a:buChar char="•"/>
            </a:pPr>
            <a:r>
              <a:rPr lang="nl-NL" sz="1600" dirty="0" smtClean="0">
                <a:latin typeface="Arial" panose="020B0604020202020204" pitchFamily="34" charset="0"/>
                <a:cs typeface="Arial" panose="020B0604020202020204" pitchFamily="34" charset="0"/>
              </a:rPr>
              <a:t>Medewerker boort in plafond en het boorgruis lijkt verdacht veel op asbest.</a:t>
            </a:r>
          </a:p>
          <a:p>
            <a:pPr eaLnBrk="1" hangingPunct="1">
              <a:buFontTx/>
              <a:buChar char="•"/>
            </a:pPr>
            <a:r>
              <a:rPr lang="nl-NL" sz="1600" dirty="0" smtClean="0">
                <a:latin typeface="Arial" panose="020B0604020202020204" pitchFamily="34" charset="0"/>
                <a:cs typeface="Arial" panose="020B0604020202020204" pitchFamily="34" charset="0"/>
              </a:rPr>
              <a:t>De betimmering wordt weggehaald en er blijkt asbest achter te zitten.</a:t>
            </a:r>
          </a:p>
          <a:p>
            <a:pPr eaLnBrk="1" hangingPunct="1">
              <a:buFontTx/>
              <a:buChar char="•"/>
            </a:pPr>
            <a:r>
              <a:rPr lang="nl-NL" sz="1600" dirty="0" smtClean="0">
                <a:latin typeface="Arial" panose="020B0604020202020204" pitchFamily="34" charset="0"/>
                <a:cs typeface="Arial" panose="020B0604020202020204" pitchFamily="34" charset="0"/>
              </a:rPr>
              <a:t>Isolatiemateriaal rond de oude cv-leiding in de kruipruimte raakt beschadigd.</a:t>
            </a:r>
          </a:p>
          <a:p>
            <a:pPr eaLnBrk="1" hangingPunct="1"/>
            <a:endParaRPr lang="nl-NL" sz="1600" u="sng" dirty="0" smtClean="0">
              <a:latin typeface="Arial" panose="020B0604020202020204" pitchFamily="34" charset="0"/>
              <a:cs typeface="Arial" panose="020B0604020202020204" pitchFamily="34" charset="0"/>
            </a:endParaRPr>
          </a:p>
          <a:p>
            <a:pPr eaLnBrk="1" hangingPunct="1">
              <a:buNone/>
            </a:pPr>
            <a:r>
              <a:rPr lang="nl-NL" sz="1600" b="1" dirty="0" smtClean="0">
                <a:latin typeface="Arial" panose="020B0604020202020204" pitchFamily="34" charset="0"/>
                <a:cs typeface="Arial" panose="020B0604020202020204" pitchFamily="34" charset="0"/>
              </a:rPr>
              <a:t>Stappenplan</a:t>
            </a:r>
          </a:p>
          <a:p>
            <a:pPr eaLnBrk="1" hangingPunct="1">
              <a:buFontTx/>
              <a:buChar char="•"/>
            </a:pPr>
            <a:r>
              <a:rPr lang="nl-NL" sz="1600" dirty="0" smtClean="0">
                <a:latin typeface="Arial" panose="020B0604020202020204" pitchFamily="34" charset="0"/>
                <a:cs typeface="Arial" panose="020B0604020202020204" pitchFamily="34" charset="0"/>
              </a:rPr>
              <a:t>Het werk onmiddellijk stoppen.</a:t>
            </a:r>
          </a:p>
          <a:p>
            <a:pPr eaLnBrk="1" hangingPunct="1">
              <a:buFontTx/>
              <a:buChar char="•"/>
            </a:pPr>
            <a:r>
              <a:rPr lang="nl-NL" sz="1600" dirty="0" smtClean="0">
                <a:latin typeface="Arial" panose="020B0604020202020204" pitchFamily="34" charset="0"/>
                <a:cs typeface="Arial" panose="020B0604020202020204" pitchFamily="34" charset="0"/>
              </a:rPr>
              <a:t>De mensen uit de besmette ruimte evacueren en de ruimte afsluiten.</a:t>
            </a:r>
          </a:p>
          <a:p>
            <a:pPr eaLnBrk="1" hangingPunct="1">
              <a:buFontTx/>
              <a:buChar char="•"/>
            </a:pPr>
            <a:r>
              <a:rPr lang="nl-NL" sz="1600" dirty="0" smtClean="0">
                <a:latin typeface="Arial" panose="020B0604020202020204" pitchFamily="34" charset="0"/>
                <a:cs typeface="Arial" panose="020B0604020202020204" pitchFamily="34" charset="0"/>
              </a:rPr>
              <a:t>Verontreinigde werkkleding, enzovoort in de besmette ruimte achterlaten.</a:t>
            </a:r>
          </a:p>
          <a:p>
            <a:pPr eaLnBrk="1" hangingPunct="1">
              <a:buFontTx/>
              <a:buChar char="•"/>
            </a:pPr>
            <a:r>
              <a:rPr lang="nl-NL" sz="1600" dirty="0" smtClean="0">
                <a:latin typeface="Arial" panose="020B0604020202020204" pitchFamily="34" charset="0"/>
                <a:cs typeface="Arial" panose="020B0604020202020204" pitchFamily="34" charset="0"/>
              </a:rPr>
              <a:t>Contact opnemen met de opdrachtgever over verdere stappen.</a:t>
            </a:r>
          </a:p>
          <a:p>
            <a:pPr eaLnBrk="1" hangingPunct="1">
              <a:buFontTx/>
              <a:buChar char="•"/>
            </a:pPr>
            <a:r>
              <a:rPr lang="nl-NL" sz="1600" dirty="0" smtClean="0">
                <a:latin typeface="Arial" panose="020B0604020202020204" pitchFamily="34" charset="0"/>
                <a:cs typeface="Arial" panose="020B0604020202020204" pitchFamily="34" charset="0"/>
              </a:rPr>
              <a:t>Volg calamiteitenprocedure.</a:t>
            </a:r>
          </a:p>
          <a:p>
            <a:pPr eaLnBrk="1" hangingPunct="1">
              <a:buFontTx/>
              <a:buChar char="•"/>
            </a:pPr>
            <a:r>
              <a:rPr lang="nl-NL" sz="1600" dirty="0" smtClean="0">
                <a:latin typeface="Arial" panose="020B0604020202020204" pitchFamily="34" charset="0"/>
                <a:cs typeface="Arial" panose="020B0604020202020204" pitchFamily="34" charset="0"/>
              </a:rPr>
              <a:t>Werk niet eerder herstarten dan dat al het asbest verwijderd is (gesaneerd).</a:t>
            </a:r>
          </a:p>
          <a:p>
            <a:pPr eaLnBrk="1" hangingPunct="1">
              <a:buFont typeface="Arial" pitchFamily="34" charset="0"/>
              <a:buNone/>
            </a:pPr>
            <a:endParaRPr lang="nl-NL" sz="1600" dirty="0" smtClean="0">
              <a:latin typeface="Verdana"/>
              <a:cs typeface="Verdana"/>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11790" y="980728"/>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Moet ik een dossier opbouwen?</a:t>
            </a:r>
          </a:p>
        </p:txBody>
      </p:sp>
      <p:sp>
        <p:nvSpPr>
          <p:cNvPr id="3075" name="Tijdelijke aanduiding voor inhoud 58"/>
          <p:cNvSpPr>
            <a:spLocks noGrp="1"/>
          </p:cNvSpPr>
          <p:nvPr>
            <p:ph idx="4294967295"/>
          </p:nvPr>
        </p:nvSpPr>
        <p:spPr>
          <a:xfrm>
            <a:off x="395536" y="2204864"/>
            <a:ext cx="8229600" cy="4176464"/>
          </a:xfrm>
        </p:spPr>
        <p:txBody>
          <a:bodyPr/>
          <a:lstStyle/>
          <a:p>
            <a:pPr eaLnBrk="1" hangingPunct="1"/>
            <a:r>
              <a:rPr lang="nl-NL" sz="1600" dirty="0" smtClean="0">
                <a:latin typeface="Arial" panose="020B0604020202020204" pitchFamily="34" charset="0"/>
                <a:cs typeface="Arial" panose="020B0604020202020204" pitchFamily="34" charset="0"/>
              </a:rPr>
              <a:t>U bent als werkgever verplicht om te registreren welke medewerkers met asbest hebben gewerkt, hoelang en waar, zodra het werkzaamheden van risicoklasse 2 of 3 betreft. </a:t>
            </a:r>
          </a:p>
          <a:p>
            <a:pPr eaLnBrk="1" hangingPunct="1"/>
            <a:r>
              <a:rPr lang="nl-NL" sz="1600" dirty="0" smtClean="0">
                <a:latin typeface="Arial" panose="020B0604020202020204" pitchFamily="34" charset="0"/>
                <a:cs typeface="Arial" panose="020B0604020202020204" pitchFamily="34" charset="0"/>
              </a:rPr>
              <a:t>Voor risicoklasse 1 hoeft dat feitelijk niet, immers die mogen alleen worden uitgevoerd als deze onder de wettelijk toegestane grenswaarde voor asbestvezels blijven. </a:t>
            </a:r>
          </a:p>
          <a:p>
            <a:pPr eaLnBrk="1" hangingPunct="1"/>
            <a:endParaRPr lang="nl-NL" sz="1600" dirty="0" smtClean="0">
              <a:latin typeface="Arial" panose="020B0604020202020204" pitchFamily="34" charset="0"/>
              <a:cs typeface="Arial" panose="020B0604020202020204" pitchFamily="34" charset="0"/>
            </a:endParaRPr>
          </a:p>
          <a:p>
            <a:pPr eaLnBrk="1" hangingPunct="1">
              <a:buNone/>
            </a:pPr>
            <a:r>
              <a:rPr lang="nl-NL" sz="1600" b="1" dirty="0" smtClean="0">
                <a:latin typeface="Arial" panose="020B0604020202020204" pitchFamily="34" charset="0"/>
                <a:cs typeface="Arial" panose="020B0604020202020204" pitchFamily="34" charset="0"/>
              </a:rPr>
              <a:t>Maar…</a:t>
            </a:r>
          </a:p>
          <a:p>
            <a:pPr eaLnBrk="1" hangingPunct="1"/>
            <a:r>
              <a:rPr lang="nl-NL" sz="1600" dirty="0" smtClean="0">
                <a:latin typeface="Arial" panose="020B0604020202020204" pitchFamily="34" charset="0"/>
                <a:cs typeface="Arial" panose="020B0604020202020204" pitchFamily="34" charset="0"/>
              </a:rPr>
              <a:t>Als er asbest ongewild of onverwacht vrijkomt, is dat geen werk meer onder risicoklasse 1 en moet u dus een registratie bijhouden, er heeft blootstelling boven de wettelijke grenswaarden plaatsgevonden.</a:t>
            </a:r>
          </a:p>
          <a:p>
            <a:pPr eaLnBrk="1" hangingPunct="1"/>
            <a:endParaRPr lang="nl-NL" sz="1600" dirty="0" smtClean="0">
              <a:latin typeface="Arial" panose="020B0604020202020204" pitchFamily="34" charset="0"/>
              <a:cs typeface="Arial" panose="020B0604020202020204" pitchFamily="34" charset="0"/>
            </a:endParaRPr>
          </a:p>
          <a:p>
            <a:pPr eaLnBrk="1" hangingPunct="1">
              <a:buNone/>
            </a:pPr>
            <a:r>
              <a:rPr lang="nl-NL" sz="1600" b="1" dirty="0" smtClean="0">
                <a:latin typeface="Arial" panose="020B0604020202020204" pitchFamily="34" charset="0"/>
                <a:cs typeface="Arial" panose="020B0604020202020204" pitchFamily="34" charset="0"/>
              </a:rPr>
              <a:t>Stappenplan</a:t>
            </a:r>
          </a:p>
          <a:p>
            <a:pPr eaLnBrk="1" hangingPunct="1">
              <a:buFont typeface="Wingdings" pitchFamily="2" charset="2"/>
              <a:buChar char="ü"/>
            </a:pPr>
            <a:r>
              <a:rPr lang="nl-NL" sz="1600" dirty="0" smtClean="0">
                <a:latin typeface="Arial" panose="020B0604020202020204" pitchFamily="34" charset="0"/>
                <a:cs typeface="Arial" panose="020B0604020202020204" pitchFamily="34" charset="0"/>
              </a:rPr>
              <a:t>Overleg met de bedrijfsarts.</a:t>
            </a:r>
          </a:p>
          <a:p>
            <a:pPr eaLnBrk="1" hangingPunct="1">
              <a:buFont typeface="Wingdings" pitchFamily="2" charset="2"/>
              <a:buChar char="ü"/>
            </a:pPr>
            <a:r>
              <a:rPr lang="nl-NL" sz="1600" dirty="0" smtClean="0">
                <a:latin typeface="Arial" panose="020B0604020202020204" pitchFamily="34" charset="0"/>
                <a:cs typeface="Arial" panose="020B0604020202020204" pitchFamily="34" charset="0"/>
              </a:rPr>
              <a:t>Brief naar opdrachtgever dat medewerkers zijn blootgesteld.</a:t>
            </a:r>
          </a:p>
          <a:p>
            <a:pPr eaLnBrk="1" hangingPunct="1">
              <a:buFont typeface="Arial" pitchFamily="34" charset="0"/>
              <a:buNone/>
            </a:pPr>
            <a:endParaRPr lang="nl-NL" sz="1800" dirty="0" smtClean="0">
              <a:latin typeface="Verdana"/>
              <a:cs typeface="Verdana"/>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06151" y="980728"/>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Aansprakelijkheid?</a:t>
            </a:r>
          </a:p>
        </p:txBody>
      </p:sp>
      <p:sp>
        <p:nvSpPr>
          <p:cNvPr id="3075" name="Tijdelijke aanduiding voor inhoud 58"/>
          <p:cNvSpPr>
            <a:spLocks noGrp="1"/>
          </p:cNvSpPr>
          <p:nvPr>
            <p:ph idx="4294967295"/>
          </p:nvPr>
        </p:nvSpPr>
        <p:spPr>
          <a:xfrm>
            <a:off x="457200" y="2123728"/>
            <a:ext cx="8229600" cy="4525963"/>
          </a:xfrm>
        </p:spPr>
        <p:txBody>
          <a:bodyPr/>
          <a:lstStyle/>
          <a:p>
            <a:pPr marL="0" indent="0" eaLnBrk="1" hangingPunct="1">
              <a:buNone/>
            </a:pPr>
            <a:r>
              <a:rPr lang="nl-NL" sz="1600" dirty="0" smtClean="0">
                <a:latin typeface="Arial" panose="020B0604020202020204" pitchFamily="34" charset="0"/>
                <a:cs typeface="Arial" panose="020B0604020202020204" pitchFamily="34" charset="0"/>
              </a:rPr>
              <a:t>De leveringsvoorwaarden van bijvoorbeeld UNETO-VNI voorziet </a:t>
            </a:r>
            <a:r>
              <a:rPr lang="nl-NL" sz="1600" b="1" dirty="0" smtClean="0">
                <a:latin typeface="Arial" panose="020B0604020202020204" pitchFamily="34" charset="0"/>
                <a:cs typeface="Arial" panose="020B0604020202020204" pitchFamily="34" charset="0"/>
              </a:rPr>
              <a:t>niet</a:t>
            </a:r>
            <a:r>
              <a:rPr lang="nl-NL" sz="1600" dirty="0" smtClean="0">
                <a:latin typeface="Arial" panose="020B0604020202020204" pitchFamily="34" charset="0"/>
                <a:cs typeface="Arial" panose="020B0604020202020204" pitchFamily="34" charset="0"/>
              </a:rPr>
              <a:t> in deze problematiek. </a:t>
            </a:r>
          </a:p>
          <a:p>
            <a:pPr eaLnBrk="1" hangingPunct="1">
              <a:buNone/>
            </a:pPr>
            <a:endParaRPr lang="nl-NL" sz="1600" dirty="0" smtClean="0">
              <a:latin typeface="Arial" panose="020B0604020202020204" pitchFamily="34" charset="0"/>
              <a:cs typeface="Arial" panose="020B0604020202020204" pitchFamily="34" charset="0"/>
            </a:endParaRPr>
          </a:p>
          <a:p>
            <a:pPr eaLnBrk="1" hangingPunct="1">
              <a:buNone/>
            </a:pPr>
            <a:r>
              <a:rPr lang="nl-NL" sz="1600" dirty="0" smtClean="0">
                <a:latin typeface="Arial" panose="020B0604020202020204" pitchFamily="34" charset="0"/>
                <a:cs typeface="Arial" panose="020B0604020202020204" pitchFamily="34" charset="0"/>
              </a:rPr>
              <a:t>Aanvullende actie is dus noodzakelijk:</a:t>
            </a:r>
          </a:p>
          <a:p>
            <a:pPr eaLnBrk="1" hangingPunct="1"/>
            <a:r>
              <a:rPr lang="nl-NL" sz="1600" dirty="0" smtClean="0">
                <a:latin typeface="Arial" panose="020B0604020202020204" pitchFamily="34" charset="0"/>
                <a:cs typeface="Arial" panose="020B0604020202020204" pitchFamily="34" charset="0"/>
              </a:rPr>
              <a:t>Het is raadzaam, voor wat betreft asbest, in een separate overeenkomst of in correspondentie nog een en ander vast te leggen.</a:t>
            </a:r>
          </a:p>
          <a:p>
            <a:pPr eaLnBrk="1" hangingPunct="1"/>
            <a:r>
              <a:rPr lang="nl-NL" sz="1600" dirty="0" smtClean="0">
                <a:latin typeface="Arial" panose="020B0604020202020204" pitchFamily="34" charset="0"/>
                <a:cs typeface="Arial" panose="020B0604020202020204" pitchFamily="34" charset="0"/>
              </a:rPr>
              <a:t>Zo kan het goed zijn om op te nemen dat u van uw opdrachtgever verwacht dat deze zorgt voor een veilige, asbestvrije omgeving.</a:t>
            </a:r>
          </a:p>
          <a:p>
            <a:pPr eaLnBrk="1" hangingPunct="1"/>
            <a:r>
              <a:rPr lang="nl-NL" sz="1600" dirty="0" smtClean="0">
                <a:latin typeface="Arial" panose="020B0604020202020204" pitchFamily="34" charset="0"/>
                <a:cs typeface="Arial" panose="020B0604020202020204" pitchFamily="34" charset="0"/>
              </a:rPr>
              <a:t>Ook kan het daarbij verstandig zijn om op te nemen dat u aansprakelijkheid voor asbestschade uitsluit.</a:t>
            </a:r>
          </a:p>
          <a:p>
            <a:pPr eaLnBrk="1" hangingPunct="1"/>
            <a:r>
              <a:rPr lang="nl-NL" sz="1600" dirty="0" smtClean="0">
                <a:latin typeface="Arial" panose="020B0604020202020204" pitchFamily="34" charset="0"/>
                <a:cs typeface="Arial" panose="020B0604020202020204" pitchFamily="34" charset="0"/>
              </a:rPr>
              <a:t>Als u twijfelt, kan het raadzaam zijn het contract voor te leggen aan een ter zake deskundige jurist.</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85501" y="1430424"/>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Aansprakelijkheid richting werknemer?</a:t>
            </a:r>
          </a:p>
        </p:txBody>
      </p:sp>
      <p:sp>
        <p:nvSpPr>
          <p:cNvPr id="3075" name="Tijdelijke aanduiding voor inhoud 58"/>
          <p:cNvSpPr>
            <a:spLocks noGrp="1"/>
          </p:cNvSpPr>
          <p:nvPr>
            <p:ph idx="4294967295"/>
          </p:nvPr>
        </p:nvSpPr>
        <p:spPr>
          <a:xfrm>
            <a:off x="485501" y="2996952"/>
            <a:ext cx="8229600" cy="2664296"/>
          </a:xfrm>
        </p:spPr>
        <p:txBody>
          <a:bodyPr/>
          <a:lstStyle/>
          <a:p>
            <a:pPr eaLnBrk="1" hangingPunct="1">
              <a:buFontTx/>
              <a:buChar char="•"/>
            </a:pPr>
            <a:r>
              <a:rPr lang="nl-NL" sz="1600" dirty="0" smtClean="0">
                <a:latin typeface="Arial" panose="020B0604020202020204" pitchFamily="34" charset="0"/>
                <a:cs typeface="Arial" panose="020B0604020202020204" pitchFamily="34" charset="0"/>
              </a:rPr>
              <a:t>Deze is contractueel </a:t>
            </a:r>
            <a:r>
              <a:rPr lang="nl-NL" sz="1600" b="1" dirty="0" smtClean="0">
                <a:latin typeface="Arial" panose="020B0604020202020204" pitchFamily="34" charset="0"/>
                <a:cs typeface="Arial" panose="020B0604020202020204" pitchFamily="34" charset="0"/>
              </a:rPr>
              <a:t>niet</a:t>
            </a:r>
            <a:r>
              <a:rPr lang="nl-NL" sz="1600" dirty="0" smtClean="0">
                <a:latin typeface="Arial" panose="020B0604020202020204" pitchFamily="34" charset="0"/>
                <a:cs typeface="Arial" panose="020B0604020202020204" pitchFamily="34" charset="0"/>
              </a:rPr>
              <a:t> uit te sluiten.</a:t>
            </a:r>
          </a:p>
          <a:p>
            <a:pPr eaLnBrk="1" hangingPunct="1">
              <a:buFontTx/>
              <a:buChar char="•"/>
            </a:pPr>
            <a:endParaRPr lang="nl-NL" sz="16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Werkgever heeft zorgplicht.</a:t>
            </a:r>
          </a:p>
          <a:p>
            <a:pPr eaLnBrk="1" hangingPunct="1">
              <a:buFontTx/>
              <a:buChar char="•"/>
            </a:pPr>
            <a:endParaRPr lang="nl-NL" sz="16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Wel proberen deze schade te verhalen op opdrachtgever door hem te melden dat asbest is vrijgekomen.</a:t>
            </a:r>
          </a:p>
          <a:p>
            <a:pPr eaLnBrk="1" hangingPunct="1">
              <a:buFontTx/>
              <a:buChar char="•"/>
            </a:pPr>
            <a:endParaRPr lang="nl-NL" sz="16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Maar… u blijft altijd aansprakelijk richting uw medewerkers.</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1006897"/>
            <a:ext cx="8229600" cy="1143000"/>
          </a:xfrm>
        </p:spPr>
        <p:txBody>
          <a:bodyPr/>
          <a:lstStyle/>
          <a:p>
            <a:pPr algn="l" eaLnBrk="1" hangingPunct="1"/>
            <a:r>
              <a:rPr lang="nl-NL" sz="4000" dirty="0" smtClean="0">
                <a:latin typeface="Arial" panose="020B0604020202020204" pitchFamily="34" charset="0"/>
                <a:cs typeface="Arial" panose="020B0604020202020204" pitchFamily="34" charset="0"/>
              </a:rPr>
              <a:t>		Praktijksituatie 1</a:t>
            </a:r>
          </a:p>
        </p:txBody>
      </p:sp>
      <p:sp>
        <p:nvSpPr>
          <p:cNvPr id="3075" name="Tijdelijke aanduiding voor inhoud 58"/>
          <p:cNvSpPr>
            <a:spLocks noGrp="1"/>
          </p:cNvSpPr>
          <p:nvPr>
            <p:ph idx="4294967295"/>
          </p:nvPr>
        </p:nvSpPr>
        <p:spPr>
          <a:xfrm>
            <a:off x="481513" y="2126072"/>
            <a:ext cx="8229600" cy="4104456"/>
          </a:xfrm>
        </p:spPr>
        <p:txBody>
          <a:bodyPr/>
          <a:lstStyle/>
          <a:p>
            <a:pPr eaLnBrk="1" hangingPunct="1">
              <a:spcBef>
                <a:spcPts val="0"/>
              </a:spcBef>
              <a:buNone/>
            </a:pPr>
            <a:r>
              <a:rPr lang="nl-NL" sz="1600" dirty="0" smtClean="0">
                <a:latin typeface="Arial" panose="020B0604020202020204" pitchFamily="34" charset="0"/>
                <a:cs typeface="Arial" panose="020B0604020202020204" pitchFamily="34" charset="0"/>
              </a:rPr>
              <a:t>Een installatiebedrijf brengt nieuwe ontluchtingskanalen aan in een</a:t>
            </a:r>
          </a:p>
          <a:p>
            <a:pPr eaLnBrk="1" hangingPunct="1">
              <a:spcBef>
                <a:spcPts val="0"/>
              </a:spcBef>
              <a:buNone/>
            </a:pPr>
            <a:r>
              <a:rPr lang="nl-NL" sz="1600" dirty="0" smtClean="0">
                <a:latin typeface="Arial" panose="020B0604020202020204" pitchFamily="34" charset="0"/>
                <a:cs typeface="Arial" panose="020B0604020202020204" pitchFamily="34" charset="0"/>
              </a:rPr>
              <a:t>schoolgebouw. Het installatiebedrijf maakt hiervoor openingen in het dak </a:t>
            </a:r>
          </a:p>
          <a:p>
            <a:pPr eaLnBrk="1" hangingPunct="1">
              <a:spcBef>
                <a:spcPts val="0"/>
              </a:spcBef>
              <a:buNone/>
            </a:pPr>
            <a:r>
              <a:rPr lang="nl-NL" sz="1600" dirty="0" smtClean="0">
                <a:latin typeface="Arial" panose="020B0604020202020204" pitchFamily="34" charset="0"/>
                <a:cs typeface="Arial" panose="020B0604020202020204" pitchFamily="34" charset="0"/>
              </a:rPr>
              <a:t>van de cv-ruimte. Op het dak van deze cv-ruimte is in 1980 een bitumen </a:t>
            </a:r>
          </a:p>
          <a:p>
            <a:pPr eaLnBrk="1" hangingPunct="1">
              <a:spcBef>
                <a:spcPts val="0"/>
              </a:spcBef>
              <a:buNone/>
            </a:pPr>
            <a:r>
              <a:rPr lang="nl-NL" sz="1600" dirty="0" smtClean="0">
                <a:latin typeface="Arial" panose="020B0604020202020204" pitchFamily="34" charset="0"/>
                <a:cs typeface="Arial" panose="020B0604020202020204" pitchFamily="34" charset="0"/>
              </a:rPr>
              <a:t>dakbedekking aangebracht. Nadat de kanalen zijn aangebracht, komt een</a:t>
            </a:r>
          </a:p>
          <a:p>
            <a:pPr eaLnBrk="1" hangingPunct="1">
              <a:spcBef>
                <a:spcPts val="0"/>
              </a:spcBef>
              <a:buNone/>
            </a:pPr>
            <a:r>
              <a:rPr lang="nl-NL" sz="1600" dirty="0" smtClean="0">
                <a:latin typeface="Arial" panose="020B0604020202020204" pitchFamily="34" charset="0"/>
                <a:cs typeface="Arial" panose="020B0604020202020204" pitchFamily="34" charset="0"/>
              </a:rPr>
              <a:t>dakdekker het dak afwerken. </a:t>
            </a:r>
          </a:p>
          <a:p>
            <a:pPr eaLnBrk="1" hangingPunct="1">
              <a:spcBef>
                <a:spcPts val="0"/>
              </a:spcBef>
              <a:buNone/>
            </a:pPr>
            <a:endParaRPr lang="nl-NL" sz="1600" dirty="0" smtClean="0">
              <a:latin typeface="Arial" panose="020B0604020202020204" pitchFamily="34" charset="0"/>
              <a:cs typeface="Arial" panose="020B0604020202020204" pitchFamily="34" charset="0"/>
            </a:endParaRPr>
          </a:p>
          <a:p>
            <a:pPr eaLnBrk="1" hangingPunct="1">
              <a:spcBef>
                <a:spcPts val="0"/>
              </a:spcBef>
              <a:buNone/>
            </a:pPr>
            <a:r>
              <a:rPr lang="nl-NL" sz="1600" dirty="0" smtClean="0">
                <a:latin typeface="Arial" panose="020B0604020202020204" pitchFamily="34" charset="0"/>
                <a:cs typeface="Arial" panose="020B0604020202020204" pitchFamily="34" charset="0"/>
              </a:rPr>
              <a:t>De dakdekker constateert dat het om asbesthoudend dakbitumen gaat en </a:t>
            </a:r>
          </a:p>
          <a:p>
            <a:pPr eaLnBrk="1" hangingPunct="1">
              <a:spcBef>
                <a:spcPts val="0"/>
              </a:spcBef>
              <a:buNone/>
            </a:pPr>
            <a:r>
              <a:rPr lang="nl-NL" sz="1600" dirty="0" smtClean="0">
                <a:latin typeface="Arial" panose="020B0604020202020204" pitchFamily="34" charset="0"/>
                <a:cs typeface="Arial" panose="020B0604020202020204" pitchFamily="34" charset="0"/>
              </a:rPr>
              <a:t>eist daarom eerst een inventarisatierapport voordat hij verdergaat met zijn </a:t>
            </a:r>
          </a:p>
          <a:p>
            <a:pPr eaLnBrk="1" hangingPunct="1">
              <a:spcBef>
                <a:spcPts val="0"/>
              </a:spcBef>
              <a:buNone/>
            </a:pPr>
            <a:r>
              <a:rPr lang="nl-NL" sz="1600" dirty="0" smtClean="0">
                <a:latin typeface="Arial" panose="020B0604020202020204" pitchFamily="34" charset="0"/>
                <a:cs typeface="Arial" panose="020B0604020202020204" pitchFamily="34" charset="0"/>
              </a:rPr>
              <a:t>werkzaamheden. </a:t>
            </a:r>
          </a:p>
          <a:p>
            <a:pPr eaLnBrk="1" hangingPunct="1">
              <a:spcBef>
                <a:spcPts val="0"/>
              </a:spcBef>
              <a:buNone/>
            </a:pPr>
            <a:endParaRPr lang="nl-NL" sz="1600" dirty="0" smtClean="0">
              <a:latin typeface="Arial" panose="020B0604020202020204" pitchFamily="34" charset="0"/>
              <a:cs typeface="Arial" panose="020B0604020202020204" pitchFamily="34" charset="0"/>
            </a:endParaRPr>
          </a:p>
          <a:p>
            <a:pPr eaLnBrk="1" hangingPunct="1">
              <a:spcBef>
                <a:spcPts val="0"/>
              </a:spcBef>
              <a:buNone/>
            </a:pPr>
            <a:r>
              <a:rPr lang="nl-NL" sz="1600" dirty="0" smtClean="0">
                <a:latin typeface="Arial" panose="020B0604020202020204" pitchFamily="34" charset="0"/>
                <a:cs typeface="Arial" panose="020B0604020202020204" pitchFamily="34" charset="0"/>
              </a:rPr>
              <a:t>De schooldirecteur vindt dat het installatiebedrijf niet goed heeft opgelet en </a:t>
            </a:r>
          </a:p>
          <a:p>
            <a:pPr eaLnBrk="1" hangingPunct="1">
              <a:spcBef>
                <a:spcPts val="0"/>
              </a:spcBef>
              <a:buNone/>
            </a:pPr>
            <a:r>
              <a:rPr lang="nl-NL" sz="1600" dirty="0" smtClean="0">
                <a:latin typeface="Arial" panose="020B0604020202020204" pitchFamily="34" charset="0"/>
                <a:cs typeface="Arial" panose="020B0604020202020204" pitchFamily="34" charset="0"/>
              </a:rPr>
              <a:t>stelt het bedrijf verantwoordelijk voor de asbestbesmetting die is ontstaan</a:t>
            </a:r>
            <a:r>
              <a:rPr lang="nl-NL" sz="1600" dirty="0">
                <a:latin typeface="Arial" panose="020B0604020202020204" pitchFamily="34" charset="0"/>
                <a:cs typeface="Arial" panose="020B0604020202020204" pitchFamily="34" charset="0"/>
              </a:rPr>
              <a:t>, </a:t>
            </a:r>
            <a:endParaRPr lang="nl-NL" sz="1600" dirty="0" smtClean="0">
              <a:latin typeface="Arial" panose="020B0604020202020204" pitchFamily="34" charset="0"/>
              <a:cs typeface="Arial" panose="020B0604020202020204" pitchFamily="34" charset="0"/>
            </a:endParaRPr>
          </a:p>
          <a:p>
            <a:pPr eaLnBrk="1" hangingPunct="1">
              <a:spcBef>
                <a:spcPts val="0"/>
              </a:spcBef>
              <a:buNone/>
            </a:pPr>
            <a:r>
              <a:rPr lang="nl-NL" sz="1600" dirty="0" smtClean="0">
                <a:latin typeface="Arial" panose="020B0604020202020204" pitchFamily="34" charset="0"/>
                <a:cs typeface="Arial" panose="020B0604020202020204" pitchFamily="34" charset="0"/>
              </a:rPr>
              <a:t>de kosten die daarmee zijn gemoeid en de kosten voor het niet-tijdig gereed</a:t>
            </a:r>
          </a:p>
          <a:p>
            <a:pPr eaLnBrk="1" hangingPunct="1">
              <a:spcBef>
                <a:spcPts val="0"/>
              </a:spcBef>
              <a:buNone/>
            </a:pPr>
            <a:r>
              <a:rPr lang="nl-NL" sz="1600" dirty="0" smtClean="0">
                <a:latin typeface="Arial" panose="020B0604020202020204" pitchFamily="34" charset="0"/>
                <a:cs typeface="Arial" panose="020B0604020202020204" pitchFamily="34" charset="0"/>
              </a:rPr>
              <a:t>hebben van de bouwwerkzaamheden.</a:t>
            </a:r>
          </a:p>
          <a:p>
            <a:pPr eaLnBrk="1" hangingPunct="1">
              <a:lnSpc>
                <a:spcPts val="2000"/>
              </a:lnSpc>
              <a:buNone/>
            </a:pPr>
            <a:endParaRPr lang="nl-NL" sz="1600" dirty="0" smtClean="0">
              <a:latin typeface="Arial" panose="020B0604020202020204" pitchFamily="34" charset="0"/>
              <a:cs typeface="Arial" panose="020B0604020202020204" pitchFamily="34" charset="0"/>
            </a:endParaRPr>
          </a:p>
          <a:p>
            <a:pPr marL="216000" lvl="3" eaLnBrk="1" hangingPunct="1">
              <a:lnSpc>
                <a:spcPts val="2000"/>
              </a:lnSpc>
              <a:spcBef>
                <a:spcPts val="0"/>
              </a:spcBef>
              <a:buNone/>
            </a:pPr>
            <a:r>
              <a:rPr lang="nl-NL" sz="1600" b="1" dirty="0" smtClean="0">
                <a:latin typeface="Arial" panose="020B0604020202020204" pitchFamily="34" charset="0"/>
                <a:cs typeface="Arial" panose="020B0604020202020204" pitchFamily="34" charset="0"/>
              </a:rPr>
              <a:t>De aansprakelijkheidsvraag?</a:t>
            </a: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1196752"/>
            <a:ext cx="8229600" cy="1143000"/>
          </a:xfrm>
        </p:spPr>
        <p:txBody>
          <a:bodyPr/>
          <a:lstStyle/>
          <a:p>
            <a:pPr algn="l" eaLnBrk="1" hangingPunct="1"/>
            <a:r>
              <a:rPr lang="nl-NL" sz="4000" dirty="0" smtClean="0">
                <a:latin typeface="Arial" panose="020B0604020202020204" pitchFamily="34" charset="0"/>
                <a:cs typeface="Arial" panose="020B0604020202020204" pitchFamily="34" charset="0"/>
              </a:rPr>
              <a:t>	Antwoord praktijksituatie 1</a:t>
            </a:r>
          </a:p>
        </p:txBody>
      </p:sp>
      <p:sp>
        <p:nvSpPr>
          <p:cNvPr id="3075" name="Tijdelijke aanduiding voor inhoud 58"/>
          <p:cNvSpPr>
            <a:spLocks noGrp="1"/>
          </p:cNvSpPr>
          <p:nvPr>
            <p:ph idx="4294967295"/>
          </p:nvPr>
        </p:nvSpPr>
        <p:spPr>
          <a:xfrm>
            <a:off x="457198" y="2204864"/>
            <a:ext cx="8311953" cy="4104456"/>
          </a:xfrm>
        </p:spPr>
        <p:txBody>
          <a:bodyPr/>
          <a:lstStyle/>
          <a:p>
            <a:pPr marL="0" indent="0" eaLnBrk="1" hangingPunct="1">
              <a:lnSpc>
                <a:spcPct val="150000"/>
              </a:lnSpc>
              <a:spcBef>
                <a:spcPts val="0"/>
              </a:spcBef>
              <a:buNone/>
            </a:pPr>
            <a:r>
              <a:rPr lang="nl-NL" sz="1600" dirty="0" smtClean="0">
                <a:latin typeface="Arial" panose="020B0604020202020204" pitchFamily="34" charset="0"/>
                <a:cs typeface="Arial" panose="020B0604020202020204" pitchFamily="34" charset="0"/>
              </a:rPr>
              <a:t>Bitumen dakbedekking uit 1980 is asbestverdacht. Het installatiebedrijf had daarom </a:t>
            </a:r>
          </a:p>
          <a:p>
            <a:pPr marL="0" indent="0" eaLnBrk="1" hangingPunct="1">
              <a:lnSpc>
                <a:spcPct val="150000"/>
              </a:lnSpc>
              <a:spcBef>
                <a:spcPts val="0"/>
              </a:spcBef>
              <a:buNone/>
            </a:pPr>
            <a:r>
              <a:rPr lang="nl-NL" sz="1600" dirty="0" smtClean="0">
                <a:latin typeface="Arial" panose="020B0604020202020204" pitchFamily="34" charset="0"/>
                <a:cs typeface="Arial" panose="020B0604020202020204" pitchFamily="34" charset="0"/>
              </a:rPr>
              <a:t>eerst een asbestinventarisatierapport moeten opvragen bij de schooldirecteur voor </a:t>
            </a:r>
          </a:p>
          <a:p>
            <a:pPr marL="0" indent="0" eaLnBrk="1" hangingPunct="1">
              <a:lnSpc>
                <a:spcPct val="150000"/>
              </a:lnSpc>
              <a:spcBef>
                <a:spcPts val="0"/>
              </a:spcBef>
              <a:buNone/>
            </a:pPr>
            <a:r>
              <a:rPr lang="nl-NL" sz="1600" dirty="0" smtClean="0">
                <a:latin typeface="Arial" panose="020B0604020202020204" pitchFamily="34" charset="0"/>
                <a:cs typeface="Arial" panose="020B0604020202020204" pitchFamily="34" charset="0"/>
              </a:rPr>
              <a:t>aanvang van de werkzaamheden. Op basis van dit rapport had de asbesthoudende </a:t>
            </a:r>
          </a:p>
          <a:p>
            <a:pPr marL="0" indent="0" eaLnBrk="1" hangingPunct="1">
              <a:lnSpc>
                <a:spcPct val="150000"/>
              </a:lnSpc>
              <a:spcBef>
                <a:spcPts val="0"/>
              </a:spcBef>
              <a:buNone/>
            </a:pPr>
            <a:r>
              <a:rPr lang="nl-NL" sz="1600" dirty="0" smtClean="0">
                <a:latin typeface="Arial" panose="020B0604020202020204" pitchFamily="34" charset="0"/>
                <a:cs typeface="Arial" panose="020B0604020202020204" pitchFamily="34" charset="0"/>
              </a:rPr>
              <a:t>dakbedekking verwijderd moeten worden door een daartoe bevoegde asbestverwijderaar. </a:t>
            </a:r>
          </a:p>
          <a:p>
            <a:pPr eaLnBrk="1" hangingPunct="1">
              <a:lnSpc>
                <a:spcPct val="150000"/>
              </a:lnSpc>
              <a:spcBef>
                <a:spcPts val="0"/>
              </a:spcBef>
              <a:buNone/>
            </a:pPr>
            <a:endParaRPr lang="nl-NL" sz="1600" dirty="0" smtClean="0">
              <a:latin typeface="Arial" panose="020B0604020202020204" pitchFamily="34" charset="0"/>
              <a:cs typeface="Arial" panose="020B0604020202020204" pitchFamily="34" charset="0"/>
            </a:endParaRPr>
          </a:p>
          <a:p>
            <a:pPr marL="0" indent="0" eaLnBrk="1" hangingPunct="1">
              <a:lnSpc>
                <a:spcPct val="150000"/>
              </a:lnSpc>
              <a:spcBef>
                <a:spcPts val="0"/>
              </a:spcBef>
              <a:buNone/>
            </a:pPr>
            <a:r>
              <a:rPr lang="nl-NL" sz="1600" dirty="0" smtClean="0">
                <a:latin typeface="Arial" panose="020B0604020202020204" pitchFamily="34" charset="0"/>
                <a:cs typeface="Arial" panose="020B0604020202020204" pitchFamily="34" charset="0"/>
              </a:rPr>
              <a:t>Met het aanleggen van de ventilatiekanalen door de asbesthoudende dakbedekking heeft het installatiebedrijf de besmetting van onder meer de cv-ruimte veroorzaakt. Daardoor zal het asbestsaneringsbedrijf veel meer werk hebben dan het geval zou zijn geweest als ze direct met de sanering waren begonnen. En daardoor wordt de oplevertermijn van de installatie en ruimtes ook overschreden.</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75401" y="457200"/>
            <a:ext cx="8229600" cy="1603648"/>
          </a:xfrm>
        </p:spPr>
        <p:txBody>
          <a:bodyPr/>
          <a:lstStyle/>
          <a:p>
            <a:pPr algn="l" eaLnBrk="1" hangingPunct="1"/>
            <a:r>
              <a:rPr lang="nl-NL" sz="4000" dirty="0" smtClean="0">
                <a:latin typeface="Arial" panose="020B0604020202020204" pitchFamily="34" charset="0"/>
                <a:cs typeface="Arial" panose="020B0604020202020204" pitchFamily="34" charset="0"/>
              </a:rPr>
              <a:t>		Praktijksituatie 2</a:t>
            </a:r>
          </a:p>
        </p:txBody>
      </p:sp>
      <p:sp>
        <p:nvSpPr>
          <p:cNvPr id="3075" name="Tijdelijke aanduiding voor inhoud 58"/>
          <p:cNvSpPr>
            <a:spLocks noGrp="1"/>
          </p:cNvSpPr>
          <p:nvPr>
            <p:ph idx="4294967295"/>
          </p:nvPr>
        </p:nvSpPr>
        <p:spPr>
          <a:xfrm>
            <a:off x="508819" y="1772816"/>
            <a:ext cx="8229600" cy="4680520"/>
          </a:xfrm>
        </p:spPr>
        <p:txBody>
          <a:bodyPr/>
          <a:lstStyle/>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Een installatiebedrijf krijgt de opdracht om zonnepanelen aan te brengen op</a:t>
            </a: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asbesthoudende golfplaat. Het installatiebedrijf meldt bij zijn opdrachtgever dat dit niet</a:t>
            </a: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mag en dat de golfplaten eerst vervangen moeten worden. </a:t>
            </a:r>
          </a:p>
          <a:p>
            <a:pPr marL="180000" eaLnBrk="1" hangingPunct="1">
              <a:lnSpc>
                <a:spcPts val="2000"/>
              </a:lnSpc>
              <a:spcBef>
                <a:spcPts val="300"/>
              </a:spcBef>
              <a:spcAft>
                <a:spcPts val="300"/>
              </a:spcAft>
              <a:buNone/>
            </a:pPr>
            <a:endParaRPr lang="nl-NL" sz="1600" dirty="0" smtClean="0">
              <a:latin typeface="Arial" panose="020B0604020202020204" pitchFamily="34" charset="0"/>
              <a:cs typeface="Arial" panose="020B0604020202020204" pitchFamily="34" charset="0"/>
            </a:endParaRP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De opdrachtgever geeft aan dat hij bij de gemeente heeft geïnformeerd en dat de </a:t>
            </a: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betreffende ambtenaar, via e-mail, aangeeft dat asbestinventarisatie niet nodig is, noch </a:t>
            </a: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een asbestsloopmelding. Het gaat volgens de gemeente namelijk niet om sloop van </a:t>
            </a:r>
          </a:p>
          <a:p>
            <a:pPr marL="18000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bouwkundige eenheden. </a:t>
            </a:r>
          </a:p>
          <a:p>
            <a:pPr marL="180000" eaLnBrk="1" hangingPunct="1">
              <a:lnSpc>
                <a:spcPts val="2000"/>
              </a:lnSpc>
              <a:spcBef>
                <a:spcPts val="300"/>
              </a:spcBef>
              <a:spcAft>
                <a:spcPts val="300"/>
              </a:spcAft>
              <a:buNone/>
            </a:pPr>
            <a:endParaRPr lang="nl-NL" sz="1600" dirty="0" smtClean="0">
              <a:latin typeface="Arial" panose="020B0604020202020204" pitchFamily="34" charset="0"/>
              <a:cs typeface="Arial" panose="020B0604020202020204" pitchFamily="34" charset="0"/>
            </a:endParaRPr>
          </a:p>
          <a:p>
            <a:pPr marL="0" indent="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De installateur besluit dan toch om de panelen op de asbesthoudende golfplaten aan te </a:t>
            </a:r>
          </a:p>
          <a:p>
            <a:pPr marL="0" indent="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brengen en boort enkele gaten in het materiaal. Nog dezelfde ochtend ontdekt de </a:t>
            </a:r>
          </a:p>
          <a:p>
            <a:pPr marL="0" indent="0" eaLnBrk="1" hangingPunct="1">
              <a:lnSpc>
                <a:spcPts val="2000"/>
              </a:lnSpc>
              <a:spcBef>
                <a:spcPts val="300"/>
              </a:spcBef>
              <a:spcAft>
                <a:spcPts val="300"/>
              </a:spcAft>
              <a:buNone/>
            </a:pPr>
            <a:r>
              <a:rPr lang="nl-NL" sz="1600" dirty="0" smtClean="0">
                <a:latin typeface="Arial" panose="020B0604020202020204" pitchFamily="34" charset="0"/>
                <a:cs typeface="Arial" panose="020B0604020202020204" pitchFamily="34" charset="0"/>
              </a:rPr>
              <a:t>Inspectie SZW de werkzaamheden aan de asbestbeplating. De Inspectie SZW legt het </a:t>
            </a:r>
          </a:p>
          <a:p>
            <a:pPr marL="0" indent="0" eaLnBrk="1" hangingPunct="1">
              <a:lnSpc>
                <a:spcPts val="2000"/>
              </a:lnSpc>
              <a:spcBef>
                <a:spcPts val="300"/>
              </a:spcBef>
              <a:spcAft>
                <a:spcPts val="300"/>
              </a:spcAft>
              <a:buNone/>
            </a:pPr>
            <a:r>
              <a:rPr lang="nl-NL" sz="1600" dirty="0">
                <a:latin typeface="Arial" panose="020B0604020202020204" pitchFamily="34" charset="0"/>
                <a:cs typeface="Arial" panose="020B0604020202020204" pitchFamily="34" charset="0"/>
              </a:rPr>
              <a:t>w</a:t>
            </a:r>
            <a:r>
              <a:rPr lang="nl-NL" sz="1600" dirty="0" smtClean="0">
                <a:latin typeface="Arial" panose="020B0604020202020204" pitchFamily="34" charset="0"/>
                <a:cs typeface="Arial" panose="020B0604020202020204" pitchFamily="34" charset="0"/>
              </a:rPr>
              <a:t>erk stil, eist een asbestvrijgave van de directe omgeving en legt de installateur een </a:t>
            </a:r>
          </a:p>
          <a:p>
            <a:pPr marL="0" indent="0" eaLnBrk="1" hangingPunct="1">
              <a:lnSpc>
                <a:spcPts val="2000"/>
              </a:lnSpc>
              <a:spcBef>
                <a:spcPts val="300"/>
              </a:spcBef>
              <a:spcAft>
                <a:spcPts val="300"/>
              </a:spcAft>
              <a:buNone/>
            </a:pPr>
            <a:r>
              <a:rPr lang="nl-NL" sz="1600" dirty="0">
                <a:latin typeface="Arial" panose="020B0604020202020204" pitchFamily="34" charset="0"/>
                <a:cs typeface="Arial" panose="020B0604020202020204" pitchFamily="34" charset="0"/>
              </a:rPr>
              <a:t>f</a:t>
            </a:r>
            <a:r>
              <a:rPr lang="nl-NL" sz="1600" dirty="0" smtClean="0">
                <a:latin typeface="Arial" panose="020B0604020202020204" pitchFamily="34" charset="0"/>
                <a:cs typeface="Arial" panose="020B0604020202020204" pitchFamily="34" charset="0"/>
              </a:rPr>
              <a:t>orse geldboete op.</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85408" y="1133872"/>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Antwoord praktijksituatie 2</a:t>
            </a:r>
          </a:p>
        </p:txBody>
      </p:sp>
      <p:sp>
        <p:nvSpPr>
          <p:cNvPr id="3075" name="Tijdelijke aanduiding voor inhoud 58"/>
          <p:cNvSpPr>
            <a:spLocks noGrp="1"/>
          </p:cNvSpPr>
          <p:nvPr>
            <p:ph idx="4294967295"/>
          </p:nvPr>
        </p:nvSpPr>
        <p:spPr>
          <a:xfrm>
            <a:off x="492137" y="2276872"/>
            <a:ext cx="8229600" cy="3816424"/>
          </a:xfrm>
        </p:spPr>
        <p:txBody>
          <a:bodyPr/>
          <a:lstStyle/>
          <a:p>
            <a:pPr eaLnBrk="1" hangingPunct="1">
              <a:lnSpc>
                <a:spcPts val="2000"/>
              </a:lnSpc>
              <a:buNone/>
            </a:pPr>
            <a:r>
              <a:rPr lang="nl-NL" sz="1600" dirty="0" smtClean="0">
                <a:latin typeface="Arial" panose="020B0604020202020204" pitchFamily="34" charset="0"/>
                <a:cs typeface="Arial" panose="020B0604020202020204" pitchFamily="34" charset="0"/>
              </a:rPr>
              <a:t>Voor de gemeente is volgens het Bouwbesluit geen sprake van bouw, verbouw of sloop</a:t>
            </a:r>
          </a:p>
          <a:p>
            <a:pPr eaLnBrk="1" hangingPunct="1">
              <a:lnSpc>
                <a:spcPts val="2000"/>
              </a:lnSpc>
              <a:buNone/>
            </a:pPr>
            <a:r>
              <a:rPr lang="nl-NL" sz="1600" dirty="0" smtClean="0">
                <a:latin typeface="Arial" panose="020B0604020202020204" pitchFamily="34" charset="0"/>
                <a:cs typeface="Arial" panose="020B0604020202020204" pitchFamily="34" charset="0"/>
              </a:rPr>
              <a:t>van een asbesthoudend bouwdeel. Daarom eist de gemeente geen inventarisatierapport</a:t>
            </a:r>
          </a:p>
          <a:p>
            <a:pPr eaLnBrk="1" hangingPunct="1">
              <a:lnSpc>
                <a:spcPts val="2000"/>
              </a:lnSpc>
              <a:buNone/>
            </a:pPr>
            <a:r>
              <a:rPr lang="nl-NL" sz="1600" dirty="0" smtClean="0">
                <a:latin typeface="Arial" panose="020B0604020202020204" pitchFamily="34" charset="0"/>
                <a:cs typeface="Arial" panose="020B0604020202020204" pitchFamily="34" charset="0"/>
              </a:rPr>
              <a:t>of asbestsloopmelding. </a:t>
            </a:r>
          </a:p>
          <a:p>
            <a:pPr eaLnBrk="1" hangingPunct="1">
              <a:lnSpc>
                <a:spcPts val="2000"/>
              </a:lnSpc>
              <a:buNone/>
            </a:pPr>
            <a:endParaRPr lang="nl-NL" sz="1600" dirty="0" smtClean="0">
              <a:latin typeface="Arial" panose="020B0604020202020204" pitchFamily="34" charset="0"/>
              <a:cs typeface="Arial" panose="020B0604020202020204" pitchFamily="34" charset="0"/>
            </a:endParaRPr>
          </a:p>
          <a:p>
            <a:pPr eaLnBrk="1" hangingPunct="1">
              <a:lnSpc>
                <a:spcPts val="2000"/>
              </a:lnSpc>
              <a:buNone/>
            </a:pPr>
            <a:r>
              <a:rPr lang="nl-NL" sz="1600" dirty="0" smtClean="0">
                <a:latin typeface="Arial" panose="020B0604020202020204" pitchFamily="34" charset="0"/>
                <a:cs typeface="Arial" panose="020B0604020202020204" pitchFamily="34" charset="0"/>
              </a:rPr>
              <a:t>Echter, volgens het Arbobesluit mogen de installateur en zijn werknemers niet worden </a:t>
            </a:r>
          </a:p>
          <a:p>
            <a:pPr eaLnBrk="1" hangingPunct="1">
              <a:lnSpc>
                <a:spcPts val="2000"/>
              </a:lnSpc>
              <a:buNone/>
            </a:pPr>
            <a:r>
              <a:rPr lang="nl-NL" sz="1600" dirty="0" smtClean="0">
                <a:latin typeface="Arial" panose="020B0604020202020204" pitchFamily="34" charset="0"/>
                <a:cs typeface="Arial" panose="020B0604020202020204" pitchFamily="34" charset="0"/>
              </a:rPr>
              <a:t>blootgesteld aan verhoogde concentraties asbest. </a:t>
            </a:r>
          </a:p>
          <a:p>
            <a:pPr eaLnBrk="1" hangingPunct="1">
              <a:lnSpc>
                <a:spcPts val="2000"/>
              </a:lnSpc>
              <a:buNone/>
            </a:pPr>
            <a:endParaRPr lang="nl-NL" sz="1600" dirty="0" smtClean="0">
              <a:latin typeface="Arial" panose="020B0604020202020204" pitchFamily="34" charset="0"/>
              <a:cs typeface="Arial" panose="020B0604020202020204" pitchFamily="34" charset="0"/>
            </a:endParaRPr>
          </a:p>
          <a:p>
            <a:pPr eaLnBrk="1" hangingPunct="1">
              <a:lnSpc>
                <a:spcPts val="2000"/>
              </a:lnSpc>
              <a:buNone/>
            </a:pPr>
            <a:r>
              <a:rPr lang="nl-NL" sz="1600" dirty="0" smtClean="0">
                <a:latin typeface="Arial" panose="020B0604020202020204" pitchFamily="34" charset="0"/>
                <a:cs typeface="Arial" panose="020B0604020202020204" pitchFamily="34" charset="0"/>
              </a:rPr>
              <a:t>Bij het boren (verspanen) van asbesthoudend materiaal is sprake van een verhoogde </a:t>
            </a:r>
          </a:p>
          <a:p>
            <a:pPr eaLnBrk="1" hangingPunct="1">
              <a:lnSpc>
                <a:spcPts val="2000"/>
              </a:lnSpc>
              <a:buNone/>
            </a:pPr>
            <a:r>
              <a:rPr lang="nl-NL" sz="1600" dirty="0" smtClean="0">
                <a:latin typeface="Arial" panose="020B0604020202020204" pitchFamily="34" charset="0"/>
                <a:cs typeface="Arial" panose="020B0604020202020204" pitchFamily="34" charset="0"/>
              </a:rPr>
              <a:t>concentratie asbest.</a:t>
            </a:r>
          </a:p>
          <a:p>
            <a:pPr eaLnBrk="1" hangingPunct="1">
              <a:lnSpc>
                <a:spcPts val="2000"/>
              </a:lnSpc>
              <a:buNone/>
            </a:pPr>
            <a:endParaRPr lang="nl-NL" sz="1600" dirty="0" smtClean="0">
              <a:latin typeface="Arial" panose="020B0604020202020204" pitchFamily="34" charset="0"/>
              <a:cs typeface="Arial" panose="020B0604020202020204" pitchFamily="34" charset="0"/>
            </a:endParaRPr>
          </a:p>
          <a:p>
            <a:pPr>
              <a:lnSpc>
                <a:spcPts val="2000"/>
              </a:lnSpc>
              <a:buNone/>
            </a:pPr>
            <a:r>
              <a:rPr lang="nl-NL" sz="1600" dirty="0" smtClean="0">
                <a:latin typeface="Arial" panose="020B0604020202020204" pitchFamily="34" charset="0"/>
                <a:cs typeface="Arial" panose="020B0604020202020204" pitchFamily="34" charset="0"/>
              </a:rPr>
              <a:t>De Inspectie SZW legt dus terecht het werk stil, eist terecht een asbestvrijgave van de </a:t>
            </a:r>
          </a:p>
          <a:p>
            <a:pPr>
              <a:lnSpc>
                <a:spcPts val="2000"/>
              </a:lnSpc>
              <a:buNone/>
            </a:pPr>
            <a:r>
              <a:rPr lang="nl-NL" sz="1600" dirty="0" smtClean="0">
                <a:latin typeface="Arial" panose="020B0604020202020204" pitchFamily="34" charset="0"/>
                <a:cs typeface="Arial" panose="020B0604020202020204" pitchFamily="34" charset="0"/>
              </a:rPr>
              <a:t>directe omgeving. En legt de installateur terecht een forse geldboete op.</a:t>
            </a:r>
          </a:p>
          <a:p>
            <a:pPr eaLnBrk="1" hangingPunct="1">
              <a:buFont typeface="Arial" pitchFamily="34" charset="0"/>
              <a:buNone/>
            </a:pPr>
            <a:endParaRPr lang="nl-NL" sz="1800" dirty="0" smtClean="0">
              <a:latin typeface="Verdana"/>
              <a:cs typeface="Verdana"/>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61067" y="764704"/>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Doel</a:t>
            </a:r>
          </a:p>
        </p:txBody>
      </p:sp>
      <p:sp>
        <p:nvSpPr>
          <p:cNvPr id="3075" name="Tijdelijke aanduiding voor inhoud 58"/>
          <p:cNvSpPr>
            <a:spLocks noGrp="1"/>
          </p:cNvSpPr>
          <p:nvPr>
            <p:ph idx="4294967295"/>
          </p:nvPr>
        </p:nvSpPr>
        <p:spPr>
          <a:xfrm>
            <a:off x="478998" y="1988840"/>
            <a:ext cx="8435280" cy="4525963"/>
          </a:xfrm>
        </p:spPr>
        <p:txBody>
          <a:bodyPr/>
          <a:lstStyle/>
          <a:p>
            <a:pPr marL="0" indent="0" eaLnBrk="1" hangingPunct="1">
              <a:buNone/>
            </a:pPr>
            <a:r>
              <a:rPr lang="nl-NL" sz="1800" dirty="0" smtClean="0">
                <a:latin typeface="Arial" panose="020B0604020202020204" pitchFamily="34" charset="0"/>
                <a:cs typeface="Arial" panose="020B0604020202020204" pitchFamily="34" charset="0"/>
              </a:rPr>
              <a:t>Doel van dit deel is u inzicht de geven in de achtergronden van asbest. Er wordt met name ingegaan op:</a:t>
            </a:r>
          </a:p>
          <a:p>
            <a:pPr eaLnBrk="1" hangingPunct="1">
              <a:buFont typeface="Times" pitchFamily="18" charset="0"/>
              <a:buNone/>
            </a:pPr>
            <a:endParaRPr lang="nl-NL" sz="18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De risicoꞌs van asbest</a:t>
            </a:r>
          </a:p>
          <a:p>
            <a:pPr eaLnBrk="1" hangingPunct="1">
              <a:buFontTx/>
              <a:buChar char="•"/>
            </a:pPr>
            <a:r>
              <a:rPr lang="nl-NL" sz="1600" dirty="0" smtClean="0">
                <a:latin typeface="Arial" panose="020B0604020202020204" pitchFamily="34" charset="0"/>
                <a:cs typeface="Arial" panose="020B0604020202020204" pitchFamily="34" charset="0"/>
              </a:rPr>
              <a:t>Hoe u te werk dient te gaan als mogelijk asbest in het spel is</a:t>
            </a:r>
          </a:p>
          <a:p>
            <a:pPr eaLnBrk="1" hangingPunct="1">
              <a:buFontTx/>
              <a:buChar char="•"/>
            </a:pPr>
            <a:r>
              <a:rPr lang="nl-NL" sz="1600" dirty="0" smtClean="0">
                <a:latin typeface="Arial" panose="020B0604020202020204" pitchFamily="34" charset="0"/>
                <a:cs typeface="Arial" panose="020B0604020202020204" pitchFamily="34" charset="0"/>
              </a:rPr>
              <a:t>Uw aansprakelijkheid richting opdrachtgever</a:t>
            </a:r>
          </a:p>
          <a:p>
            <a:pPr eaLnBrk="1" hangingPunct="1">
              <a:buFontTx/>
              <a:buChar char="•"/>
            </a:pPr>
            <a:r>
              <a:rPr lang="nl-NL" sz="1600" dirty="0" smtClean="0">
                <a:latin typeface="Arial" panose="020B0604020202020204" pitchFamily="34" charset="0"/>
                <a:cs typeface="Arial" panose="020B0604020202020204" pitchFamily="34" charset="0"/>
              </a:rPr>
              <a:t>Uw aansprakelijkheid richting werknemer</a:t>
            </a:r>
          </a:p>
          <a:p>
            <a:pPr marL="57150" indent="0" eaLnBrk="1" hangingPunct="1">
              <a:buNone/>
            </a:pPr>
            <a:endParaRPr lang="nl-NL" sz="1600" dirty="0">
              <a:latin typeface="Arial" panose="020B0604020202020204" pitchFamily="34" charset="0"/>
              <a:cs typeface="Arial" panose="020B0604020202020204" pitchFamily="34" charset="0"/>
            </a:endParaRPr>
          </a:p>
          <a:p>
            <a:pPr marL="0" indent="0" eaLnBrk="1" hangingPunct="1">
              <a:buClr>
                <a:srgbClr val="C00000"/>
              </a:buClr>
              <a:buNone/>
            </a:pPr>
            <a:r>
              <a:rPr lang="nl-NL" sz="1600" b="1" dirty="0" smtClean="0">
                <a:latin typeface="Arial" panose="020B0604020202020204" pitchFamily="34" charset="0"/>
                <a:cs typeface="Arial" panose="020B0604020202020204" pitchFamily="34" charset="0"/>
              </a:rPr>
              <a:t>Belangrijk:</a:t>
            </a:r>
          </a:p>
          <a:p>
            <a:pPr marL="0" indent="0" eaLnBrk="1" hangingPunct="1">
              <a:buClr>
                <a:srgbClr val="C00000"/>
              </a:buClr>
              <a:buNone/>
            </a:pPr>
            <a:r>
              <a:rPr lang="nl-NL" sz="1600" dirty="0" smtClean="0">
                <a:latin typeface="Arial" panose="020B0604020202020204" pitchFamily="34" charset="0"/>
                <a:cs typeface="Arial" panose="020B0604020202020204" pitchFamily="34" charset="0"/>
              </a:rPr>
              <a:t>In 2016 zal de Inspectie SZW de installatiesector wederom intensief gaan inspecteren op kwarts en asbest. Deze toolbox biedt hierop een goede voorbereiding.</a:t>
            </a:r>
          </a:p>
          <a:p>
            <a:pPr eaLnBrk="1" hangingPunct="1">
              <a:buFont typeface="Arial" pitchFamily="34" charset="0"/>
              <a:buNone/>
            </a:pPr>
            <a:endParaRPr lang="nl-NL" sz="2800" dirty="0" smtClean="0">
              <a:latin typeface="Arial" panose="020B0604020202020204" pitchFamily="34" charset="0"/>
              <a:cs typeface="Arial" panose="020B0604020202020204" pitchFamily="34" charset="0"/>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926906"/>
            <a:ext cx="8229600" cy="1143000"/>
          </a:xfrm>
        </p:spPr>
        <p:txBody>
          <a:bodyPr/>
          <a:lstStyle/>
          <a:p>
            <a:pPr algn="l" eaLnBrk="1" hangingPunct="1"/>
            <a:r>
              <a:rPr lang="nl-NL" sz="4000" dirty="0" smtClean="0">
                <a:latin typeface="Arial" panose="020B0604020202020204" pitchFamily="34" charset="0"/>
                <a:cs typeface="Arial" panose="020B0604020202020204" pitchFamily="34" charset="0"/>
              </a:rPr>
              <a:t>		Praktijksituatie 3</a:t>
            </a:r>
          </a:p>
        </p:txBody>
      </p:sp>
      <p:sp>
        <p:nvSpPr>
          <p:cNvPr id="3075" name="Tijdelijke aanduiding voor inhoud 58"/>
          <p:cNvSpPr>
            <a:spLocks noGrp="1"/>
          </p:cNvSpPr>
          <p:nvPr>
            <p:ph idx="4294967295"/>
          </p:nvPr>
        </p:nvSpPr>
        <p:spPr>
          <a:xfrm>
            <a:off x="518391" y="2060848"/>
            <a:ext cx="8229600" cy="4525963"/>
          </a:xfrm>
        </p:spPr>
        <p:txBody>
          <a:bodyPr/>
          <a:lstStyle/>
          <a:p>
            <a:pPr marL="0" lvl="1" eaLnBrk="1" hangingPunct="1">
              <a:buNone/>
            </a:pPr>
            <a:r>
              <a:rPr lang="nl-NL" sz="1600" b="1" dirty="0" smtClean="0">
                <a:latin typeface="Arial" panose="020B0604020202020204" pitchFamily="34" charset="0"/>
                <a:cs typeface="Arial" panose="020B0604020202020204" pitchFamily="34" charset="0"/>
              </a:rPr>
              <a:t>Mag ik een klein gaatje boren om een signaalkabel door te trekken?</a:t>
            </a:r>
          </a:p>
          <a:p>
            <a:pPr eaLnBrk="1" hangingPunct="1"/>
            <a:r>
              <a:rPr lang="nl-NL" sz="1600" dirty="0" smtClean="0">
                <a:latin typeface="Arial" panose="020B0604020202020204" pitchFamily="34" charset="0"/>
                <a:cs typeface="Arial" panose="020B0604020202020204" pitchFamily="34" charset="0"/>
              </a:rPr>
              <a:t>Nee, uw medewerkers mogen volgens de Arbowet asbest nooit zelf </a:t>
            </a:r>
            <a:r>
              <a:rPr lang="nl-NL" sz="1600" i="1" dirty="0" smtClean="0">
                <a:latin typeface="Arial" panose="020B0604020202020204" pitchFamily="34" charset="0"/>
                <a:cs typeface="Arial" panose="020B0604020202020204" pitchFamily="34" charset="0"/>
              </a:rPr>
              <a:t>bewerken</a:t>
            </a:r>
            <a:r>
              <a:rPr lang="nl-NL" sz="1600" dirty="0" smtClean="0">
                <a:latin typeface="Arial" panose="020B0604020202020204" pitchFamily="34" charset="0"/>
                <a:cs typeface="Arial" panose="020B0604020202020204" pitchFamily="34" charset="0"/>
              </a:rPr>
              <a:t>, </a:t>
            </a:r>
            <a:r>
              <a:rPr lang="nl-NL" sz="1600" i="1" dirty="0" smtClean="0">
                <a:latin typeface="Arial" panose="020B0604020202020204" pitchFamily="34" charset="0"/>
                <a:cs typeface="Arial" panose="020B0604020202020204" pitchFamily="34" charset="0"/>
              </a:rPr>
              <a:t>beschadigen</a:t>
            </a:r>
            <a:r>
              <a:rPr lang="nl-NL" sz="1600" dirty="0" smtClean="0">
                <a:latin typeface="Arial" panose="020B0604020202020204" pitchFamily="34" charset="0"/>
                <a:cs typeface="Arial" panose="020B0604020202020204" pitchFamily="34" charset="0"/>
              </a:rPr>
              <a:t> of </a:t>
            </a:r>
            <a:r>
              <a:rPr lang="nl-NL" sz="1600" i="1" dirty="0" smtClean="0">
                <a:latin typeface="Arial" panose="020B0604020202020204" pitchFamily="34" charset="0"/>
                <a:cs typeface="Arial" panose="020B0604020202020204" pitchFamily="34" charset="0"/>
              </a:rPr>
              <a:t>verspanen</a:t>
            </a:r>
            <a:r>
              <a:rPr lang="nl-NL" sz="1600" dirty="0" smtClean="0">
                <a:latin typeface="Arial" panose="020B0604020202020204" pitchFamily="34" charset="0"/>
                <a:cs typeface="Arial" panose="020B0604020202020204" pitchFamily="34" charset="0"/>
              </a:rPr>
              <a:t> (schuren, boren, slijpen, enzovoort). </a:t>
            </a:r>
          </a:p>
          <a:p>
            <a:pPr eaLnBrk="1" hangingPunct="1"/>
            <a:r>
              <a:rPr lang="nl-NL" sz="1600" dirty="0" smtClean="0">
                <a:latin typeface="Arial" panose="020B0604020202020204" pitchFamily="34" charset="0"/>
                <a:cs typeface="Arial" panose="020B0604020202020204" pitchFamily="34" charset="0"/>
              </a:rPr>
              <a:t>Dat geldt ook voor uzelf als directeur/ondernemer alsook voor </a:t>
            </a:r>
            <a:r>
              <a:rPr lang="nl-NL" sz="1600" dirty="0">
                <a:latin typeface="Arial" panose="020B0604020202020204" pitchFamily="34" charset="0"/>
                <a:cs typeface="Arial" panose="020B0604020202020204" pitchFamily="34" charset="0"/>
              </a:rPr>
              <a:t>ꞌ</a:t>
            </a:r>
            <a:r>
              <a:rPr lang="nl-NL" sz="1600" dirty="0" smtClean="0">
                <a:latin typeface="Arial" panose="020B0604020202020204" pitchFamily="34" charset="0"/>
                <a:cs typeface="Arial" panose="020B0604020202020204" pitchFamily="34" charset="0"/>
              </a:rPr>
              <a:t>zelfstandigen zonder personeelꞌ.</a:t>
            </a:r>
          </a:p>
          <a:p>
            <a:pPr eaLnBrk="1" hangingPunct="1"/>
            <a:r>
              <a:rPr lang="nl-NL" sz="1600" dirty="0" smtClean="0">
                <a:latin typeface="Arial" panose="020B0604020202020204" pitchFamily="34" charset="0"/>
                <a:cs typeface="Arial" panose="020B0604020202020204" pitchFamily="34" charset="0"/>
              </a:rPr>
              <a:t>Deze werkzaamheden zijn ook niet toegestaan met het gebruik van adembescherming en beschermende kleding. </a:t>
            </a:r>
          </a:p>
          <a:p>
            <a:pPr eaLnBrk="1" hangingPunct="1"/>
            <a:endParaRPr lang="nl-NL" sz="1600" b="1" dirty="0" smtClean="0">
              <a:latin typeface="Arial" panose="020B0604020202020204" pitchFamily="34" charset="0"/>
              <a:cs typeface="Arial" panose="020B0604020202020204" pitchFamily="34" charset="0"/>
            </a:endParaRPr>
          </a:p>
          <a:p>
            <a:pPr eaLnBrk="1" hangingPunct="1">
              <a:buNone/>
            </a:pPr>
            <a:r>
              <a:rPr lang="nl-NL" sz="1600" b="1" dirty="0" smtClean="0">
                <a:latin typeface="Arial" panose="020B0604020202020204" pitchFamily="34" charset="0"/>
                <a:cs typeface="Arial" panose="020B0604020202020204" pitchFamily="34" charset="0"/>
              </a:rPr>
              <a:t>Enkele voorbeelden uit de installatiepraktijk van bewerken zijn:</a:t>
            </a:r>
          </a:p>
          <a:p>
            <a:pPr eaLnBrk="1" hangingPunct="1"/>
            <a:r>
              <a:rPr lang="nl-NL" sz="1600" dirty="0" smtClean="0">
                <a:latin typeface="Arial" panose="020B0604020202020204" pitchFamily="34" charset="0"/>
                <a:cs typeface="Arial" panose="020B0604020202020204" pitchFamily="34" charset="0"/>
              </a:rPr>
              <a:t>Doorboren van asbestcementplaat in de cv-kast</a:t>
            </a:r>
          </a:p>
          <a:p>
            <a:pPr eaLnBrk="1" hangingPunct="1"/>
            <a:r>
              <a:rPr lang="nl-NL" sz="1600" dirty="0" smtClean="0">
                <a:latin typeface="Arial" panose="020B0604020202020204" pitchFamily="34" charset="0"/>
                <a:cs typeface="Arial" panose="020B0604020202020204" pitchFamily="34" charset="0"/>
              </a:rPr>
              <a:t>Vervangen van asbestkoord uit kachels</a:t>
            </a:r>
          </a:p>
          <a:p>
            <a:pPr eaLnBrk="1" hangingPunct="1"/>
            <a:r>
              <a:rPr lang="nl-NL" sz="1600" dirty="0" smtClean="0">
                <a:latin typeface="Arial" panose="020B0604020202020204" pitchFamily="34" charset="0"/>
                <a:cs typeface="Arial" panose="020B0604020202020204" pitchFamily="34" charset="0"/>
              </a:rPr>
              <a:t>Doorboren van plafondbeplating voor het doorvoeren van rookkanaal</a:t>
            </a:r>
          </a:p>
          <a:p>
            <a:pPr eaLnBrk="1" hangingPunct="1"/>
            <a:r>
              <a:rPr lang="nl-NL" sz="1600" dirty="0" smtClean="0">
                <a:latin typeface="Arial" panose="020B0604020202020204" pitchFamily="34" charset="0"/>
                <a:cs typeface="Arial" panose="020B0604020202020204" pitchFamily="34" charset="0"/>
              </a:rPr>
              <a:t>Trekken van kabels door een asbestcementleiding</a:t>
            </a:r>
            <a:endParaRPr lang="nl-NL" sz="1600" u="sng" dirty="0" smtClean="0">
              <a:latin typeface="Arial" panose="020B0604020202020204" pitchFamily="34" charset="0"/>
              <a:cs typeface="Arial" panose="020B0604020202020204" pitchFamily="34" charset="0"/>
            </a:endParaRP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51641" y="1052219"/>
            <a:ext cx="8229600" cy="1143000"/>
          </a:xfrm>
        </p:spPr>
        <p:txBody>
          <a:bodyPr/>
          <a:lstStyle/>
          <a:p>
            <a:pPr algn="l" eaLnBrk="1" hangingPunct="1"/>
            <a:r>
              <a:rPr lang="nl-NL" sz="4000" dirty="0" smtClean="0">
                <a:latin typeface="Arial" panose="020B0604020202020204" pitchFamily="34" charset="0"/>
                <a:cs typeface="Arial" panose="020B0604020202020204" pitchFamily="34" charset="0"/>
              </a:rPr>
              <a:t>	Top 5 van overtredingen</a:t>
            </a:r>
          </a:p>
        </p:txBody>
      </p:sp>
      <p:sp>
        <p:nvSpPr>
          <p:cNvPr id="3075" name="Tijdelijke aanduiding voor inhoud 58"/>
          <p:cNvSpPr>
            <a:spLocks noGrp="1"/>
          </p:cNvSpPr>
          <p:nvPr>
            <p:ph idx="4294967295"/>
          </p:nvPr>
        </p:nvSpPr>
        <p:spPr>
          <a:xfrm>
            <a:off x="556198" y="2240541"/>
            <a:ext cx="8229600" cy="4525963"/>
          </a:xfrm>
        </p:spPr>
        <p:txBody>
          <a:bodyPr/>
          <a:lstStyle/>
          <a:p>
            <a:pPr eaLnBrk="1" hangingPunct="1">
              <a:buFont typeface="+mj-lt"/>
              <a:buAutoNum type="arabicPeriod"/>
            </a:pPr>
            <a:r>
              <a:rPr lang="nl-NL" sz="1600" dirty="0" smtClean="0">
                <a:latin typeface="Arial" panose="020B0604020202020204" pitchFamily="34" charset="0"/>
                <a:cs typeface="Arial" panose="020B0604020202020204" pitchFamily="34" charset="0"/>
              </a:rPr>
              <a:t>Blootstelling aan asbest boven de grenswaarde</a:t>
            </a:r>
          </a:p>
          <a:p>
            <a:pPr eaLnBrk="1" hangingPunct="1">
              <a:buFont typeface="+mj-lt"/>
              <a:buAutoNum type="arabicPeriod"/>
            </a:pPr>
            <a:r>
              <a:rPr lang="nl-NL" sz="1600" dirty="0" smtClean="0">
                <a:latin typeface="Arial" panose="020B0604020202020204" pitchFamily="34" charset="0"/>
                <a:cs typeface="Arial" panose="020B0604020202020204" pitchFamily="34" charset="0"/>
              </a:rPr>
              <a:t>Niet in het bezit van een inventarisatierapport</a:t>
            </a:r>
          </a:p>
          <a:p>
            <a:pPr eaLnBrk="1" hangingPunct="1">
              <a:buFont typeface="+mj-lt"/>
              <a:buAutoNum type="arabicPeriod"/>
            </a:pPr>
            <a:r>
              <a:rPr lang="nl-NL" sz="1600" dirty="0" smtClean="0">
                <a:latin typeface="Arial" panose="020B0604020202020204" pitchFamily="34" charset="0"/>
                <a:cs typeface="Arial" panose="020B0604020202020204" pitchFamily="34" charset="0"/>
              </a:rPr>
              <a:t>Aanzetten tot verwijdering van asbest door derden (bijvoorbeeld bewoners)</a:t>
            </a:r>
          </a:p>
          <a:p>
            <a:pPr eaLnBrk="1" hangingPunct="1">
              <a:buFont typeface="+mj-lt"/>
              <a:buAutoNum type="arabicPeriod"/>
            </a:pPr>
            <a:r>
              <a:rPr lang="nl-NL" sz="1600" dirty="0" smtClean="0">
                <a:latin typeface="Arial" panose="020B0604020202020204" pitchFamily="34" charset="0"/>
                <a:cs typeface="Arial" panose="020B0604020202020204" pitchFamily="34" charset="0"/>
              </a:rPr>
              <a:t>Uitzonderingen niet juist toepassen</a:t>
            </a:r>
          </a:p>
          <a:p>
            <a:pPr eaLnBrk="1" hangingPunct="1">
              <a:buFont typeface="+mj-lt"/>
              <a:buAutoNum type="arabicPeriod"/>
            </a:pPr>
            <a:r>
              <a:rPr lang="nl-NL" sz="1600" dirty="0" smtClean="0">
                <a:latin typeface="Arial" panose="020B0604020202020204" pitchFamily="34" charset="0"/>
                <a:cs typeface="Arial" panose="020B0604020202020204" pitchFamily="34" charset="0"/>
              </a:rPr>
              <a:t>Illegale stort</a:t>
            </a:r>
            <a:endParaRPr lang="nl-NL" sz="1600" b="1" dirty="0" smtClean="0">
              <a:latin typeface="Arial" panose="020B0604020202020204" pitchFamily="34" charset="0"/>
              <a:cs typeface="Arial" panose="020B0604020202020204" pitchFamily="34" charset="0"/>
            </a:endParaRP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74361" y="509319"/>
            <a:ext cx="8229600" cy="1143000"/>
          </a:xfrm>
        </p:spPr>
        <p:txBody>
          <a:bodyPr/>
          <a:lstStyle/>
          <a:p>
            <a:pPr algn="l" eaLnBrk="1" hangingPunct="1"/>
            <a:r>
              <a:rPr lang="nl-NL" sz="3600" dirty="0" smtClean="0">
                <a:latin typeface="Verdana"/>
                <a:cs typeface="Verdana"/>
              </a:rPr>
              <a:t>Actueel !</a:t>
            </a:r>
          </a:p>
        </p:txBody>
      </p:sp>
      <p:pic>
        <p:nvPicPr>
          <p:cNvPr id="5" name="Afbeelding 8"/>
          <p:cNvPicPr>
            <a:picLocks noChangeAspect="1"/>
          </p:cNvPicPr>
          <p:nvPr/>
        </p:nvPicPr>
        <p:blipFill>
          <a:blip r:embed="rId2" cstate="print"/>
          <a:srcRect/>
          <a:stretch>
            <a:fillRect/>
          </a:stretch>
        </p:blipFill>
        <p:spPr bwMode="auto">
          <a:xfrm>
            <a:off x="611560" y="1628800"/>
            <a:ext cx="2479643" cy="475252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480719"/>
            <a:ext cx="8229600" cy="1143000"/>
          </a:xfrm>
        </p:spPr>
        <p:txBody>
          <a:bodyPr/>
          <a:lstStyle/>
          <a:p>
            <a:pPr algn="l" eaLnBrk="1" hangingPunct="1"/>
            <a:r>
              <a:rPr lang="nl-NL" sz="3600" dirty="0" smtClean="0">
                <a:latin typeface="Verdana"/>
                <a:cs typeface="Verdana"/>
              </a:rPr>
              <a:t>Meer informatie</a:t>
            </a:r>
          </a:p>
        </p:txBody>
      </p:sp>
      <p:sp>
        <p:nvSpPr>
          <p:cNvPr id="3075" name="Tijdelijke aanduiding voor inhoud 58"/>
          <p:cNvSpPr>
            <a:spLocks noGrp="1"/>
          </p:cNvSpPr>
          <p:nvPr>
            <p:ph idx="4294967295"/>
          </p:nvPr>
        </p:nvSpPr>
        <p:spPr>
          <a:xfrm>
            <a:off x="475747" y="2060848"/>
            <a:ext cx="8229600" cy="4525963"/>
          </a:xfrm>
        </p:spPr>
        <p:txBody>
          <a:bodyPr/>
          <a:lstStyle/>
          <a:p>
            <a:pPr fontAlgn="t"/>
            <a:r>
              <a:rPr lang="nl-NL" sz="1800" dirty="0" smtClean="0">
                <a:latin typeface="Verdana"/>
                <a:cs typeface="Verdana"/>
              </a:rPr>
              <a:t>Inspectie SZW lanceert film JOOST over gevaar asbest. </a:t>
            </a:r>
          </a:p>
          <a:p>
            <a:pPr fontAlgn="t"/>
            <a:r>
              <a:rPr lang="nl-NL" sz="1800" dirty="0" smtClean="0">
                <a:latin typeface="Verdana"/>
                <a:cs typeface="Verdana"/>
              </a:rPr>
              <a:t>Nieuwsbericht | 26-11-2013</a:t>
            </a:r>
          </a:p>
          <a:p>
            <a:pPr fontAlgn="t"/>
            <a:endParaRPr lang="nl-NL" sz="1800" dirty="0" smtClean="0">
              <a:latin typeface="Verdana"/>
              <a:cs typeface="Verdana"/>
            </a:endParaRPr>
          </a:p>
          <a:p>
            <a:pPr fontAlgn="t"/>
            <a:r>
              <a:rPr lang="nl-NL" sz="1800" dirty="0" smtClean="0">
                <a:latin typeface="Verdana"/>
                <a:cs typeface="Verdana"/>
              </a:rPr>
              <a:t>Werknemers in de installatie- en isolatiebranche lopen kans tijdens hun werk in aanraking te komen met gevaarlijke, kankerverwekkende stoffen, zoals asbest en kwartsstof. </a:t>
            </a:r>
          </a:p>
          <a:p>
            <a:pPr fontAlgn="t"/>
            <a:endParaRPr lang="nl-NL" sz="1800" dirty="0" smtClean="0">
              <a:latin typeface="Verdana"/>
              <a:cs typeface="Verdana"/>
            </a:endParaRPr>
          </a:p>
          <a:p>
            <a:pPr fontAlgn="t"/>
            <a:r>
              <a:rPr lang="nl-NL" sz="1800" dirty="0" smtClean="0">
                <a:latin typeface="Verdana"/>
                <a:cs typeface="Verdana"/>
              </a:rPr>
              <a:t>Blootstelling hieraan is niet nodig , als zowel werkgever als werknemer alert zijn en adequate maatregelen nemen.</a:t>
            </a:r>
          </a:p>
          <a:p>
            <a:pPr eaLnBrk="1" hangingPunct="1">
              <a:buFont typeface="Arial" pitchFamily="34" charset="0"/>
              <a:buNone/>
            </a:pPr>
            <a:endParaRPr lang="nl-NL" sz="1800" dirty="0" smtClean="0">
              <a:latin typeface="Verdana"/>
              <a:cs typeface="Verdan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31577" y="845840"/>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Wat is asbest?</a:t>
            </a:r>
          </a:p>
        </p:txBody>
      </p:sp>
      <p:sp>
        <p:nvSpPr>
          <p:cNvPr id="3075" name="Tijdelijke aanduiding voor inhoud 58"/>
          <p:cNvSpPr>
            <a:spLocks noGrp="1"/>
          </p:cNvSpPr>
          <p:nvPr>
            <p:ph idx="4294967295"/>
          </p:nvPr>
        </p:nvSpPr>
        <p:spPr>
          <a:xfrm>
            <a:off x="514313" y="1988840"/>
            <a:ext cx="8229600" cy="4525963"/>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 is een delfstof en is gevormd in gesteente.</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 is een natuurlijk materiaal met, uit technisch oogpunt, zeer goede eigenschappen.</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Asbesthoudend materiaal is zeer vaak toegepast.</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Meer dan drieduizend verschillende asbesthoudende producten zijn in het verleden gebruikt.</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nl-NL" sz="1800" dirty="0" smtClean="0">
              <a:latin typeface="Arial" panose="020B0604020202020204" pitchFamily="34" charset="0"/>
              <a:cs typeface="Arial" panose="020B0604020202020204" pitchFamily="34" charset="0"/>
            </a:endParaRP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 is een verzamelnaam voor zes vezelvormige kristallijne silicaten</a:t>
            </a:r>
            <a:r>
              <a:rPr lang="nl-NL" sz="1800" dirty="0">
                <a:latin typeface="Arial" panose="020B0604020202020204" pitchFamily="34" charset="0"/>
                <a:cs typeface="Arial" panose="020B0604020202020204" pitchFamily="34" charset="0"/>
              </a:rPr>
              <a:t>.</a:t>
            </a:r>
            <a:endParaRPr lang="nl-NL" sz="1800" dirty="0" smtClean="0">
              <a:latin typeface="Arial" panose="020B0604020202020204" pitchFamily="34" charset="0"/>
              <a:cs typeface="Arial" panose="020B0604020202020204" pitchFamily="34" charset="0"/>
            </a:endParaRP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nl-NL" sz="1800" dirty="0" smtClean="0">
              <a:latin typeface="Arial" panose="020B0604020202020204" pitchFamily="34" charset="0"/>
              <a:cs typeface="Arial" panose="020B0604020202020204" pitchFamily="34" charset="0"/>
            </a:endParaRP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 werd gedolven in Italië</a:t>
            </a:r>
            <a:r>
              <a:rPr lang="nl-NL" sz="1800" dirty="0">
                <a:latin typeface="Arial" panose="020B0604020202020204" pitchFamily="34" charset="0"/>
                <a:cs typeface="Arial" panose="020B0604020202020204" pitchFamily="34" charset="0"/>
              </a:rPr>
              <a:t> </a:t>
            </a:r>
            <a:r>
              <a:rPr lang="nl-NL" sz="1800" dirty="0" smtClean="0">
                <a:latin typeface="Arial" panose="020B0604020202020204" pitchFamily="34" charset="0"/>
                <a:cs typeface="Arial" panose="020B0604020202020204" pitchFamily="34" charset="0"/>
              </a:rPr>
              <a:t>en Griekenland.</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nl-NL" sz="1800" dirty="0" smtClean="0">
                <a:latin typeface="Arial" panose="020B0604020202020204" pitchFamily="34" charset="0"/>
                <a:cs typeface="Arial" panose="020B0604020202020204" pitchFamily="34" charset="0"/>
              </a:rPr>
              <a:t>Asbest wordt nog steeds gedolven in Rusland, Canada en Afrika.</a:t>
            </a:r>
          </a:p>
          <a:p>
            <a:pPr eaLnBrk="1" hangingPunct="1">
              <a:buFont typeface="Arial" pitchFamily="34" charset="0"/>
              <a:buNone/>
            </a:pPr>
            <a:endParaRPr lang="nl-NL" sz="1800" dirty="0" smtClean="0">
              <a:latin typeface="Arial" panose="020B0604020202020204" pitchFamily="34" charset="0"/>
              <a:cs typeface="Arial" panose="020B0604020202020204" pitchFamily="34" charset="0"/>
            </a:endParaRPr>
          </a:p>
        </p:txBody>
      </p:sp>
      <p:pic>
        <p:nvPicPr>
          <p:cNvPr id="6" name="Afbeelding 5"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39552" y="1205880"/>
            <a:ext cx="8229600" cy="1143000"/>
          </a:xfrm>
        </p:spPr>
        <p:txBody>
          <a:bodyPr/>
          <a:lstStyle/>
          <a:p>
            <a:pPr eaLnBrk="1" hangingPunct="1"/>
            <a:r>
              <a:rPr lang="nl-NL" sz="3600" dirty="0" smtClean="0">
                <a:latin typeface="Verdana"/>
                <a:cs typeface="Verdana"/>
              </a:rPr>
              <a:t>Asbest en het risico</a:t>
            </a:r>
          </a:p>
        </p:txBody>
      </p:sp>
      <p:sp>
        <p:nvSpPr>
          <p:cNvPr id="3075" name="Tijdelijke aanduiding voor inhoud 58"/>
          <p:cNvSpPr>
            <a:spLocks noGrp="1"/>
          </p:cNvSpPr>
          <p:nvPr>
            <p:ph idx="4294967295"/>
          </p:nvPr>
        </p:nvSpPr>
        <p:spPr>
          <a:xfrm>
            <a:off x="539552" y="2060848"/>
            <a:ext cx="5626968" cy="4525963"/>
          </a:xfrm>
        </p:spPr>
        <p:txBody>
          <a:bodyPr/>
          <a:lstStyle/>
          <a:p>
            <a:pPr marL="0" indent="0" eaLnBrk="1" hangingPunct="1">
              <a:buNone/>
            </a:pPr>
            <a:endParaRPr lang="nl-NL" sz="2400" dirty="0" smtClean="0">
              <a:latin typeface="Arial" charset="0"/>
              <a:cs typeface="Arial" charset="0"/>
            </a:endParaRPr>
          </a:p>
          <a:p>
            <a:pPr eaLnBrk="1" hangingPunct="1">
              <a:buFont typeface="Arial" charset="0"/>
              <a:buChar char="•"/>
            </a:pPr>
            <a:r>
              <a:rPr lang="nl-NL" sz="1600" dirty="0" smtClean="0">
                <a:latin typeface="Arial" panose="020B0604020202020204" pitchFamily="34" charset="0"/>
                <a:cs typeface="Arial" panose="020B0604020202020204" pitchFamily="34" charset="0"/>
              </a:rPr>
              <a:t>Gezondheidsrisico (ook voor derden)</a:t>
            </a:r>
          </a:p>
          <a:p>
            <a:pPr eaLnBrk="1" hangingPunct="1">
              <a:buFont typeface="Arial" charset="0"/>
              <a:buChar char="•"/>
            </a:pPr>
            <a:r>
              <a:rPr lang="nl-NL" sz="1600" dirty="0" smtClean="0">
                <a:latin typeface="Arial" panose="020B0604020202020204" pitchFamily="34" charset="0"/>
                <a:cs typeface="Arial" panose="020B0604020202020204" pitchFamily="34" charset="0"/>
              </a:rPr>
              <a:t>Financieel risico, onder andere door:</a:t>
            </a:r>
          </a:p>
          <a:p>
            <a:pPr eaLnBrk="1" hangingPunct="1">
              <a:buFont typeface="Arial" charset="0"/>
              <a:buChar char="•"/>
            </a:pPr>
            <a:endParaRPr lang="nl-NL" sz="1600" dirty="0" smtClean="0">
              <a:latin typeface="Arial" panose="020B0604020202020204" pitchFamily="34" charset="0"/>
              <a:cs typeface="Arial" panose="020B0604020202020204" pitchFamily="34" charset="0"/>
            </a:endParaRP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Stilleggen van werkzaamheden</a:t>
            </a: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Vertraging in projecten</a:t>
            </a: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Economisch delict</a:t>
            </a: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Bedrijfsimagoverlies</a:t>
            </a:r>
          </a:p>
          <a:p>
            <a:pPr eaLnBrk="1" hangingPunct="1">
              <a:buFont typeface="Arial" pitchFamily="34" charset="0"/>
              <a:buNone/>
            </a:pPr>
            <a:endParaRPr lang="nl-NL" sz="2800" dirty="0" smtClean="0"/>
          </a:p>
        </p:txBody>
      </p:sp>
      <p:pic>
        <p:nvPicPr>
          <p:cNvPr id="5" name="Picture 2" descr="http://www.geschiedenis24.nl/.imaging/stk/geschiedenis/zoom/media/geschiedenis/andere-tijden/2012/november/Asbest-vrachtwagentje/original/Asbest%20vrachtwagentje.jpg"/>
          <p:cNvPicPr>
            <a:picLocks noChangeAspect="1" noChangeArrowheads="1"/>
          </p:cNvPicPr>
          <p:nvPr/>
        </p:nvPicPr>
        <p:blipFill>
          <a:blip r:embed="rId2" cstate="print"/>
          <a:srcRect l="27322" r="27322"/>
          <a:stretch>
            <a:fillRect/>
          </a:stretch>
        </p:blipFill>
        <p:spPr>
          <a:xfrm>
            <a:off x="5868144" y="2348880"/>
            <a:ext cx="2709125" cy="4084091"/>
          </a:xfrm>
          <a:prstGeom prst="rect">
            <a:avLst/>
          </a:prstGeom>
          <a:noFill/>
        </p:spPr>
      </p:pic>
      <p:pic>
        <p:nvPicPr>
          <p:cNvPr id="7" name="Afbeelding 6"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552033" y="917848"/>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Gevolgen van blootstelling</a:t>
            </a:r>
          </a:p>
        </p:txBody>
      </p:sp>
      <p:sp>
        <p:nvSpPr>
          <p:cNvPr id="3075" name="Tijdelijke aanduiding voor inhoud 58"/>
          <p:cNvSpPr>
            <a:spLocks noGrp="1"/>
          </p:cNvSpPr>
          <p:nvPr>
            <p:ph idx="4294967295"/>
          </p:nvPr>
        </p:nvSpPr>
        <p:spPr>
          <a:xfrm>
            <a:off x="539552" y="2060848"/>
            <a:ext cx="5184576" cy="4525963"/>
          </a:xfrm>
        </p:spPr>
        <p:txBody>
          <a:bodyPr/>
          <a:lstStyle/>
          <a:p>
            <a:pPr eaLnBrk="1" hangingPunct="1">
              <a:buFont typeface="Arial" charset="0"/>
              <a:buChar char="•"/>
            </a:pPr>
            <a:r>
              <a:rPr lang="nl-NL" sz="1600" dirty="0" smtClean="0">
                <a:latin typeface="Arial" panose="020B0604020202020204" pitchFamily="34" charset="0"/>
                <a:cs typeface="Arial" panose="020B0604020202020204" pitchFamily="34" charset="0"/>
              </a:rPr>
              <a:t>Blootstelling aan verhoogde concentraties asbestvezels kan onder andere leiden tot:</a:t>
            </a:r>
          </a:p>
          <a:p>
            <a:pPr eaLnBrk="1" hangingPunct="1">
              <a:buFont typeface="Arial" charset="0"/>
              <a:buChar char="•"/>
            </a:pPr>
            <a:endParaRPr lang="nl-NL" sz="1600" dirty="0" smtClean="0">
              <a:latin typeface="Arial" panose="020B0604020202020204" pitchFamily="34" charset="0"/>
              <a:cs typeface="Arial" panose="020B0604020202020204" pitchFamily="34" charset="0"/>
            </a:endParaRP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Asbestose</a:t>
            </a: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Longkanker (chronisch)</a:t>
            </a:r>
          </a:p>
          <a:p>
            <a:pPr lvl="1" eaLnBrk="1" hangingPunct="1">
              <a:buFont typeface="Wingdings" pitchFamily="2" charset="2"/>
              <a:buChar char="ü"/>
            </a:pPr>
            <a:r>
              <a:rPr lang="nl-NL" sz="1600" dirty="0" smtClean="0">
                <a:latin typeface="Arial" panose="020B0604020202020204" pitchFamily="34" charset="0"/>
                <a:cs typeface="Arial" panose="020B0604020202020204" pitchFamily="34" charset="0"/>
              </a:rPr>
              <a:t>Mesothelioom (chronisch)</a:t>
            </a:r>
          </a:p>
          <a:p>
            <a:pPr eaLnBrk="1" hangingPunct="1">
              <a:buFont typeface="Arial" charset="0"/>
              <a:buChar char="•"/>
            </a:pPr>
            <a:endParaRPr lang="nl-NL" sz="1600" dirty="0" smtClean="0">
              <a:latin typeface="Arial" panose="020B0604020202020204" pitchFamily="34" charset="0"/>
              <a:cs typeface="Arial" panose="020B0604020202020204" pitchFamily="34" charset="0"/>
            </a:endParaRPr>
          </a:p>
          <a:p>
            <a:pPr eaLnBrk="1" hangingPunct="1">
              <a:buFont typeface="Arial" charset="0"/>
              <a:buChar char="•"/>
            </a:pPr>
            <a:r>
              <a:rPr lang="nl-NL" sz="1600" dirty="0" smtClean="0">
                <a:latin typeface="Arial" panose="020B0604020202020204" pitchFamily="34" charset="0"/>
                <a:cs typeface="Arial" panose="020B0604020202020204" pitchFamily="34" charset="0"/>
              </a:rPr>
              <a:t>Bij mesothelioom en longkanker spelen mate en duur van de blootstelling een mindere rol.</a:t>
            </a:r>
          </a:p>
          <a:p>
            <a:pPr eaLnBrk="1" hangingPunct="1">
              <a:buFont typeface="Arial" pitchFamily="34" charset="0"/>
              <a:buNone/>
            </a:pPr>
            <a:endParaRPr lang="nl-NL" sz="2800" dirty="0" smtClean="0"/>
          </a:p>
        </p:txBody>
      </p:sp>
      <p:pic>
        <p:nvPicPr>
          <p:cNvPr id="5" name="Picture 2"/>
          <p:cNvPicPr>
            <a:picLocks noChangeAspect="1" noChangeArrowheads="1"/>
          </p:cNvPicPr>
          <p:nvPr/>
        </p:nvPicPr>
        <p:blipFill>
          <a:blip r:embed="rId2" cstate="print"/>
          <a:srcRect l="24425" r="24425"/>
          <a:stretch>
            <a:fillRect/>
          </a:stretch>
        </p:blipFill>
        <p:spPr>
          <a:xfrm>
            <a:off x="5796136" y="2238617"/>
            <a:ext cx="2791049" cy="4207594"/>
          </a:xfrm>
          <a:prstGeom prst="rect">
            <a:avLst/>
          </a:prstGeom>
          <a:noFill/>
        </p:spPr>
      </p:pic>
      <p:pic>
        <p:nvPicPr>
          <p:cNvPr id="7" name="Afbeelding 6"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611560" y="1412776"/>
            <a:ext cx="8229600" cy="1143000"/>
          </a:xfrm>
        </p:spPr>
        <p:txBody>
          <a:bodyPr/>
          <a:lstStyle/>
          <a:p>
            <a:pPr eaLnBrk="1" hangingPunct="1"/>
            <a:r>
              <a:rPr lang="nl-NL" sz="3600" dirty="0" smtClean="0">
                <a:latin typeface="Verdana"/>
                <a:cs typeface="Verdana"/>
              </a:rPr>
              <a:t>Waarom is asbest nog steeds </a:t>
            </a:r>
            <a:br>
              <a:rPr lang="nl-NL" sz="3600" dirty="0" smtClean="0">
                <a:latin typeface="Verdana"/>
                <a:cs typeface="Verdana"/>
              </a:rPr>
            </a:br>
            <a:r>
              <a:rPr lang="nl-NL" sz="3600" dirty="0" smtClean="0">
                <a:latin typeface="Verdana"/>
                <a:cs typeface="Verdana"/>
              </a:rPr>
              <a:t>een probleem?</a:t>
            </a:r>
          </a:p>
        </p:txBody>
      </p:sp>
      <p:sp>
        <p:nvSpPr>
          <p:cNvPr id="3075" name="Tijdelijke aanduiding voor inhoud 58"/>
          <p:cNvSpPr>
            <a:spLocks noGrp="1"/>
          </p:cNvSpPr>
          <p:nvPr>
            <p:ph idx="4294967295"/>
          </p:nvPr>
        </p:nvSpPr>
        <p:spPr>
          <a:xfrm>
            <a:off x="465502" y="2957788"/>
            <a:ext cx="8066938" cy="2160240"/>
          </a:xfrm>
        </p:spPr>
        <p:txBody>
          <a:bodyPr/>
          <a:lstStyle/>
          <a:p>
            <a:pPr eaLnBrk="1" hangingPunct="1">
              <a:buFont typeface="+mj-lt"/>
              <a:buAutoNum type="arabicPeriod"/>
            </a:pPr>
            <a:r>
              <a:rPr lang="nl-NL" sz="1600" dirty="0" smtClean="0">
                <a:latin typeface="Arial" panose="020B0604020202020204" pitchFamily="34" charset="0"/>
                <a:cs typeface="Arial" panose="020B0604020202020204" pitchFamily="34" charset="0"/>
              </a:rPr>
              <a:t>Het komt nog te vaak in de installatiebranche voor dat met een klus wordt begonnen en er onverwachts toch asbest blijkt te zitten.</a:t>
            </a:r>
          </a:p>
          <a:p>
            <a:pPr eaLnBrk="1" hangingPunct="1">
              <a:buFont typeface="+mj-lt"/>
              <a:buAutoNum type="arabicPeriod"/>
            </a:pPr>
            <a:endParaRPr lang="nl-NL" sz="1600" dirty="0" smtClean="0">
              <a:latin typeface="Arial" panose="020B0604020202020204" pitchFamily="34" charset="0"/>
              <a:cs typeface="Arial" panose="020B0604020202020204" pitchFamily="34" charset="0"/>
            </a:endParaRPr>
          </a:p>
          <a:p>
            <a:pPr eaLnBrk="1" hangingPunct="1">
              <a:buFont typeface="+mj-lt"/>
              <a:buAutoNum type="arabicPeriod"/>
            </a:pPr>
            <a:r>
              <a:rPr lang="nl-NL" sz="1600" dirty="0" smtClean="0">
                <a:latin typeface="Arial" panose="020B0604020202020204" pitchFamily="34" charset="0"/>
                <a:cs typeface="Arial" panose="020B0604020202020204" pitchFamily="34" charset="0"/>
              </a:rPr>
              <a:t>Opdrachtgever beweert stellig dat er geen asbest is, het tegendeel blijkt waar. Installatiebedrijf weet niet goed/zeker wat de regels zijn.</a:t>
            </a:r>
          </a:p>
          <a:p>
            <a:pPr eaLnBrk="1" hangingPunct="1">
              <a:buFont typeface="+mj-lt"/>
              <a:buAutoNum type="arabicPeriod"/>
            </a:pPr>
            <a:endParaRPr lang="nl-NL" sz="1600" dirty="0" smtClean="0">
              <a:latin typeface="Arial" panose="020B0604020202020204" pitchFamily="34" charset="0"/>
              <a:cs typeface="Arial" panose="020B0604020202020204" pitchFamily="34" charset="0"/>
            </a:endParaRPr>
          </a:p>
          <a:p>
            <a:pPr eaLnBrk="1" hangingPunct="1">
              <a:buFont typeface="+mj-lt"/>
              <a:buAutoNum type="arabicPeriod"/>
            </a:pPr>
            <a:r>
              <a:rPr lang="nl-NL" sz="1600" dirty="0" smtClean="0">
                <a:latin typeface="Arial" panose="020B0604020202020204" pitchFamily="34" charset="0"/>
                <a:cs typeface="Arial" panose="020B0604020202020204" pitchFamily="34" charset="0"/>
              </a:rPr>
              <a:t>De rapportages, asbestinventarisatierapporten, worden niet, of niet goed gelezen.</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78652" y="1248259"/>
            <a:ext cx="8229600" cy="1143000"/>
          </a:xfrm>
        </p:spPr>
        <p:txBody>
          <a:bodyPr/>
          <a:lstStyle/>
          <a:p>
            <a:pPr eaLnBrk="1" hangingPunct="1"/>
            <a:r>
              <a:rPr lang="nl-NL" sz="4000" dirty="0">
                <a:latin typeface="Arial" panose="020B0604020202020204" pitchFamily="34" charset="0"/>
                <a:cs typeface="Arial" panose="020B0604020202020204" pitchFamily="34" charset="0"/>
              </a:rPr>
              <a:t>Asbestinventarisatierapport</a:t>
            </a:r>
            <a:endParaRPr lang="nl-NL" sz="4000" dirty="0" smtClean="0">
              <a:latin typeface="Arial" panose="020B0604020202020204" pitchFamily="34" charset="0"/>
              <a:cs typeface="Arial" panose="020B0604020202020204" pitchFamily="34" charset="0"/>
            </a:endParaRPr>
          </a:p>
        </p:txBody>
      </p:sp>
      <p:sp>
        <p:nvSpPr>
          <p:cNvPr id="3075" name="Tijdelijke aanduiding voor inhoud 58"/>
          <p:cNvSpPr>
            <a:spLocks noGrp="1"/>
          </p:cNvSpPr>
          <p:nvPr>
            <p:ph idx="4294967295"/>
          </p:nvPr>
        </p:nvSpPr>
        <p:spPr>
          <a:xfrm>
            <a:off x="478652" y="2420888"/>
            <a:ext cx="8003232" cy="3672408"/>
          </a:xfrm>
        </p:spPr>
        <p:txBody>
          <a:bodyPr/>
          <a:lstStyle/>
          <a:p>
            <a:pPr marL="285750" indent="-285750" eaLnBrk="1" hangingPunct="1">
              <a:buFont typeface="Arial" charset="0"/>
              <a:buChar char="•"/>
            </a:pPr>
            <a:r>
              <a:rPr lang="nl-NL" sz="1600" dirty="0" smtClean="0">
                <a:latin typeface="Arial" panose="020B0604020202020204" pitchFamily="34" charset="0"/>
                <a:cs typeface="Arial" panose="020B0604020202020204" pitchFamily="34" charset="0"/>
              </a:rPr>
              <a:t>Dit document moet  uw opdrachtgever laten opstellen en aan u overhandigen voordat u aan de slag gaat. </a:t>
            </a:r>
          </a:p>
          <a:p>
            <a:pPr marL="285750" indent="-285750" eaLnBrk="1" hangingPunct="1">
              <a:buFont typeface="Arial" charset="0"/>
              <a:buChar char="•"/>
            </a:pPr>
            <a:r>
              <a:rPr lang="nl-NL" sz="1600" dirty="0" smtClean="0">
                <a:latin typeface="Arial" panose="020B0604020202020204" pitchFamily="34" charset="0"/>
                <a:cs typeface="Arial" panose="020B0604020202020204" pitchFamily="34" charset="0"/>
              </a:rPr>
              <a:t>Vooral bij gebouwen van voor 1994 doet u er verstandig aan dit rapport op te vragen.</a:t>
            </a:r>
          </a:p>
          <a:p>
            <a:pPr marL="285750" indent="-285750" eaLnBrk="1" hangingPunct="1">
              <a:buFont typeface="Arial" charset="0"/>
              <a:buChar char="•"/>
            </a:pPr>
            <a:r>
              <a:rPr lang="nl-NL" sz="1600" dirty="0" smtClean="0">
                <a:latin typeface="Arial" panose="020B0604020202020204" pitchFamily="34" charset="0"/>
                <a:cs typeface="Arial" panose="020B0604020202020204" pitchFamily="34" charset="0"/>
              </a:rPr>
              <a:t>Deze verplichting is opgenomen in het Bouwbesluit 2012 als er sprake is van: </a:t>
            </a:r>
          </a:p>
          <a:p>
            <a:pPr marL="685800" lvl="1" eaLnBrk="1" hangingPunct="1">
              <a:buFont typeface="+mj-lt"/>
              <a:buAutoNum type="arabicPeriod"/>
            </a:pPr>
            <a:r>
              <a:rPr lang="nl-NL" sz="1600" dirty="0" smtClean="0">
                <a:latin typeface="Arial" panose="020B0604020202020204" pitchFamily="34" charset="0"/>
                <a:cs typeface="Arial" panose="020B0604020202020204" pitchFamily="34" charset="0"/>
              </a:rPr>
              <a:t>Bouwkundige sloop</a:t>
            </a:r>
          </a:p>
          <a:p>
            <a:pPr marL="685800" lvl="1" eaLnBrk="1" hangingPunct="1">
              <a:buFont typeface="+mj-lt"/>
              <a:buAutoNum type="arabicPeriod"/>
            </a:pPr>
            <a:r>
              <a:rPr lang="nl-NL" sz="1600" dirty="0" smtClean="0">
                <a:latin typeface="Arial" panose="020B0604020202020204" pitchFamily="34" charset="0"/>
                <a:cs typeface="Arial" panose="020B0604020202020204" pitchFamily="34" charset="0"/>
              </a:rPr>
              <a:t>Verbouw</a:t>
            </a:r>
          </a:p>
          <a:p>
            <a:pPr marL="685800" lvl="1" eaLnBrk="1" hangingPunct="1">
              <a:buFont typeface="+mj-lt"/>
              <a:buAutoNum type="arabicPeriod"/>
            </a:pPr>
            <a:r>
              <a:rPr lang="nl-NL" sz="1600" dirty="0" smtClean="0">
                <a:latin typeface="Arial" panose="020B0604020202020204" pitchFamily="34" charset="0"/>
                <a:cs typeface="Arial" panose="020B0604020202020204" pitchFamily="34" charset="0"/>
              </a:rPr>
              <a:t>Renovatie</a:t>
            </a:r>
          </a:p>
          <a:p>
            <a:pPr marL="0" indent="0" eaLnBrk="1" hangingPunct="1">
              <a:lnSpc>
                <a:spcPct val="100000"/>
              </a:lnSpc>
              <a:buNone/>
            </a:pPr>
            <a:r>
              <a:rPr lang="nl-NL" sz="1600" dirty="0" smtClean="0">
                <a:latin typeface="Arial" panose="020B0604020202020204" pitchFamily="34" charset="0"/>
                <a:cs typeface="Arial" panose="020B0604020202020204" pitchFamily="34" charset="0"/>
              </a:rPr>
              <a:t>	</a:t>
            </a:r>
          </a:p>
          <a:p>
            <a:pPr marL="285750" indent="-285750" eaLnBrk="1" hangingPunct="1">
              <a:buFont typeface="Arial" charset="0"/>
              <a:buChar char="•"/>
            </a:pPr>
            <a:r>
              <a:rPr lang="nl-NL" sz="1600" dirty="0" smtClean="0">
                <a:latin typeface="Arial" panose="020B0604020202020204" pitchFamily="34" charset="0"/>
                <a:cs typeface="Arial" panose="020B0604020202020204" pitchFamily="34" charset="0"/>
              </a:rPr>
              <a:t>Ook als er geen sprake is van sloop, verbouw of renovatie (bijvoorbeeld het aanbrengen van zonnepanelen op een asbesthoudend dak) altijd naar dit rapport vragen!</a:t>
            </a:r>
          </a:p>
          <a:p>
            <a:pPr eaLnBrk="1" hangingPunct="1">
              <a:buFont typeface="Arial" pitchFamily="34" charset="0"/>
              <a:buNone/>
            </a:pPr>
            <a:endParaRPr lang="nl-NL" sz="1800" dirty="0" smtClean="0">
              <a:latin typeface="Verdana"/>
              <a:cs typeface="Verdana"/>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493259" y="980728"/>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Asbestinventarisatierapport</a:t>
            </a:r>
          </a:p>
        </p:txBody>
      </p:sp>
      <p:sp>
        <p:nvSpPr>
          <p:cNvPr id="3075" name="Tijdelijke aanduiding voor inhoud 58"/>
          <p:cNvSpPr>
            <a:spLocks noGrp="1"/>
          </p:cNvSpPr>
          <p:nvPr>
            <p:ph idx="4294967295"/>
          </p:nvPr>
        </p:nvSpPr>
        <p:spPr>
          <a:xfrm>
            <a:off x="532829" y="1844824"/>
            <a:ext cx="8229600" cy="4525963"/>
          </a:xfrm>
        </p:spPr>
        <p:txBody>
          <a:bodyPr/>
          <a:lstStyle/>
          <a:p>
            <a:pPr marL="285750" indent="-285750" eaLnBrk="1" hangingPunct="1"/>
            <a:endParaRPr lang="nl-NL" sz="2000" u="sng" dirty="0" smtClean="0">
              <a:cs typeface="Arial" charset="0"/>
            </a:endParaRPr>
          </a:p>
          <a:p>
            <a:pPr marL="285750" indent="-285750" eaLnBrk="1" hangingPunct="1"/>
            <a:r>
              <a:rPr lang="nl-NL" sz="1600" b="1" dirty="0" smtClean="0">
                <a:latin typeface="Arial" panose="020B0604020202020204" pitchFamily="34" charset="0"/>
                <a:cs typeface="Arial" panose="020B0604020202020204" pitchFamily="34" charset="0"/>
              </a:rPr>
              <a:t>Lees het rapport goed door, in de praktijk blijkt het vaak niet goed te gaan!</a:t>
            </a:r>
          </a:p>
          <a:p>
            <a:pPr marL="285750" indent="-285750" eaLnBrk="1" hangingPunct="1"/>
            <a:endParaRPr lang="nl-NL" sz="1600" dirty="0" smtClean="0">
              <a:latin typeface="Arial" panose="020B0604020202020204" pitchFamily="34" charset="0"/>
              <a:cs typeface="Arial" panose="020B0604020202020204" pitchFamily="34" charset="0"/>
            </a:endParaRPr>
          </a:p>
          <a:p>
            <a:pPr marL="0" indent="0" eaLnBrk="1" hangingPunct="1">
              <a:buNone/>
            </a:pPr>
            <a:r>
              <a:rPr lang="nl-NL" sz="1600" dirty="0" smtClean="0">
                <a:latin typeface="Arial" panose="020B0604020202020204" pitchFamily="34" charset="0"/>
                <a:cs typeface="Arial" panose="020B0604020202020204" pitchFamily="34" charset="0"/>
              </a:rPr>
              <a:t>Een praktijkvoorbeeld:</a:t>
            </a:r>
          </a:p>
          <a:p>
            <a:pPr marL="0" indent="0" eaLnBrk="1" hangingPunct="1">
              <a:buNone/>
            </a:pPr>
            <a:r>
              <a:rPr lang="nl-NL" sz="1600" dirty="0" smtClean="0">
                <a:latin typeface="Arial" panose="020B0604020202020204" pitchFamily="34" charset="0"/>
                <a:cs typeface="Arial" panose="020B0604020202020204" pitchFamily="34" charset="0"/>
              </a:rPr>
              <a:t>Op de zolder blijkt volgens het rapport geen asbest te zitten, u moet echter in een andere ruimte installatiewerk verrichten. </a:t>
            </a:r>
          </a:p>
          <a:p>
            <a:pPr marL="0" indent="0" eaLnBrk="1" hangingPunct="1">
              <a:buNone/>
            </a:pPr>
            <a:endParaRPr lang="nl-NL" sz="1600" dirty="0" smtClean="0">
              <a:latin typeface="Arial" panose="020B0604020202020204" pitchFamily="34" charset="0"/>
              <a:cs typeface="Arial" panose="020B0604020202020204" pitchFamily="34" charset="0"/>
            </a:endParaRPr>
          </a:p>
          <a:p>
            <a:pPr marL="0" indent="0" eaLnBrk="1" hangingPunct="1">
              <a:buNone/>
            </a:pPr>
            <a:r>
              <a:rPr lang="nl-NL" sz="1600" dirty="0" smtClean="0">
                <a:latin typeface="Arial" panose="020B0604020202020204" pitchFamily="34" charset="0"/>
                <a:cs typeface="Arial" panose="020B0604020202020204" pitchFamily="34" charset="0"/>
              </a:rPr>
              <a:t>Volgens de opdrachtgever geen probleem, het rapport zegt immers dat er geen asbest is.</a:t>
            </a:r>
          </a:p>
          <a:p>
            <a:pPr marL="0" indent="0" eaLnBrk="1" hangingPunct="1">
              <a:buNone/>
            </a:pPr>
            <a:endParaRPr lang="nl-NL" sz="1600" dirty="0" smtClean="0">
              <a:latin typeface="Arial" panose="020B0604020202020204" pitchFamily="34" charset="0"/>
              <a:cs typeface="Arial" panose="020B0604020202020204" pitchFamily="34" charset="0"/>
            </a:endParaRPr>
          </a:p>
          <a:p>
            <a:pPr marL="0" indent="0" eaLnBrk="1" hangingPunct="1">
              <a:buNone/>
            </a:pPr>
            <a:r>
              <a:rPr lang="nl-NL" sz="1600" dirty="0" smtClean="0">
                <a:latin typeface="Arial" panose="020B0604020202020204" pitchFamily="34" charset="0"/>
                <a:cs typeface="Arial" panose="020B0604020202020204" pitchFamily="34" charset="0"/>
              </a:rPr>
              <a:t>Opdrachtgever heeft </a:t>
            </a:r>
            <a:r>
              <a:rPr lang="nl-NL" sz="1600" b="1" dirty="0" smtClean="0">
                <a:latin typeface="Arial" panose="020B0604020202020204" pitchFamily="34" charset="0"/>
                <a:cs typeface="Arial" panose="020B0604020202020204" pitchFamily="34" charset="0"/>
              </a:rPr>
              <a:t>geen</a:t>
            </a:r>
            <a:r>
              <a:rPr lang="nl-NL" sz="1600" dirty="0" smtClean="0">
                <a:latin typeface="Arial" panose="020B0604020202020204" pitchFamily="34" charset="0"/>
                <a:cs typeface="Arial" panose="020B0604020202020204" pitchFamily="34" charset="0"/>
              </a:rPr>
              <a:t> gelijk: wellicht geen asbest op zolder, maar het is niet bekend of de andere ruimte geen asbest bevat.</a:t>
            </a:r>
          </a:p>
          <a:p>
            <a:pPr eaLnBrk="1" hangingPunct="1">
              <a:buFont typeface="Arial" pitchFamily="34" charset="0"/>
              <a:buNone/>
            </a:pPr>
            <a:endParaRPr lang="nl-NL" sz="2800" dirty="0" smtClean="0"/>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el 57"/>
          <p:cNvSpPr>
            <a:spLocks noGrp="1"/>
          </p:cNvSpPr>
          <p:nvPr>
            <p:ph type="title" idx="4294967295"/>
          </p:nvPr>
        </p:nvSpPr>
        <p:spPr>
          <a:xfrm>
            <a:off x="107504" y="1020246"/>
            <a:ext cx="8229600" cy="1143000"/>
          </a:xfrm>
        </p:spPr>
        <p:txBody>
          <a:bodyPr/>
          <a:lstStyle/>
          <a:p>
            <a:pPr eaLnBrk="1" hangingPunct="1"/>
            <a:r>
              <a:rPr lang="nl-NL" sz="4000" dirty="0" smtClean="0">
                <a:latin typeface="Arial" panose="020B0604020202020204" pitchFamily="34" charset="0"/>
                <a:cs typeface="Arial" panose="020B0604020202020204" pitchFamily="34" charset="0"/>
              </a:rPr>
              <a:t>Risicoklasse 1, 2 of 3</a:t>
            </a:r>
          </a:p>
        </p:txBody>
      </p:sp>
      <p:sp>
        <p:nvSpPr>
          <p:cNvPr id="3075" name="Tijdelijke aanduiding voor inhoud 58"/>
          <p:cNvSpPr>
            <a:spLocks noGrp="1"/>
          </p:cNvSpPr>
          <p:nvPr>
            <p:ph idx="4294967295"/>
          </p:nvPr>
        </p:nvSpPr>
        <p:spPr>
          <a:xfrm>
            <a:off x="457200" y="2163246"/>
            <a:ext cx="5122912" cy="4525963"/>
          </a:xfrm>
        </p:spPr>
        <p:txBody>
          <a:bodyPr/>
          <a:lstStyle/>
          <a:p>
            <a:pPr eaLnBrk="1" hangingPunct="1">
              <a:buFontTx/>
              <a:buChar char="•"/>
            </a:pPr>
            <a:r>
              <a:rPr lang="nl-NL" sz="1600" dirty="0" smtClean="0">
                <a:latin typeface="Arial" panose="020B0604020202020204" pitchFamily="34" charset="0"/>
                <a:cs typeface="Arial" panose="020B0604020202020204" pitchFamily="34" charset="0"/>
              </a:rPr>
              <a:t>Werk in risicoklasse 1 mag u zelf doen.</a:t>
            </a:r>
          </a:p>
          <a:p>
            <a:pPr eaLnBrk="1" hangingPunct="1">
              <a:buFontTx/>
              <a:buChar char="•"/>
            </a:pPr>
            <a:endParaRPr lang="nl-NL" sz="16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Risicoklasse 2 mag alleen door gecertificeerde asbestbedrijven opgepakt worden.</a:t>
            </a:r>
          </a:p>
          <a:p>
            <a:pPr eaLnBrk="1" hangingPunct="1">
              <a:buFontTx/>
              <a:buChar char="•"/>
            </a:pPr>
            <a:endParaRPr lang="nl-NL" sz="1600" dirty="0" smtClean="0">
              <a:latin typeface="Arial" panose="020B0604020202020204" pitchFamily="34" charset="0"/>
              <a:cs typeface="Arial" panose="020B0604020202020204" pitchFamily="34" charset="0"/>
            </a:endParaRPr>
          </a:p>
          <a:p>
            <a:pPr eaLnBrk="1" hangingPunct="1">
              <a:buFontTx/>
              <a:buChar char="•"/>
            </a:pPr>
            <a:r>
              <a:rPr lang="nl-NL" sz="1600" dirty="0" smtClean="0">
                <a:latin typeface="Arial" panose="020B0604020202020204" pitchFamily="34" charset="0"/>
                <a:cs typeface="Arial" panose="020B0604020202020204" pitchFamily="34" charset="0"/>
              </a:rPr>
              <a:t>Risicoklasse 3 mag ook alleen door gecertificeerde asbestbedrijven opgepakt worden.</a:t>
            </a:r>
          </a:p>
          <a:p>
            <a:pPr eaLnBrk="1" hangingPunct="1">
              <a:buFont typeface="Arial" pitchFamily="34" charset="0"/>
              <a:buNone/>
            </a:pPr>
            <a:endParaRPr lang="nl-NL" sz="2800" dirty="0" smtClean="0"/>
          </a:p>
        </p:txBody>
      </p:sp>
      <p:pic>
        <p:nvPicPr>
          <p:cNvPr id="5" name="Picture 2" descr="http://cache.asbestenbouw.com/upload/as_f48zu5ao/images/news-medium/hepa_filters_klasse_h13_niet_geschikt_voor_alle_asbestsaneringen_1_bcw9jd.jpg"/>
          <p:cNvPicPr>
            <a:picLocks noChangeAspect="1" noChangeArrowheads="1"/>
          </p:cNvPicPr>
          <p:nvPr/>
        </p:nvPicPr>
        <p:blipFill>
          <a:blip r:embed="rId2" cstate="print"/>
          <a:srcRect l="33417" r="33417"/>
          <a:stretch>
            <a:fillRect/>
          </a:stretch>
        </p:blipFill>
        <p:spPr bwMode="auto">
          <a:xfrm>
            <a:off x="5724128" y="2163246"/>
            <a:ext cx="2818656" cy="4249212"/>
          </a:xfrm>
          <a:prstGeom prst="rect">
            <a:avLst/>
          </a:prstGeom>
          <a:noFill/>
        </p:spPr>
      </p:pic>
      <p:pic>
        <p:nvPicPr>
          <p:cNvPr id="7" name="Afbeelding 6"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9844" y="332656"/>
            <a:ext cx="2219325" cy="71437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1704</Words>
  <Application>Microsoft Macintosh PowerPoint</Application>
  <PresentationFormat>Diavoorstelling (4:3)</PresentationFormat>
  <Paragraphs>207</Paragraphs>
  <Slides>23</Slides>
  <Notes>0</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Office-thema</vt:lpstr>
      <vt:lpstr>Asbest en aansprakelijkheid  van de werkgever</vt:lpstr>
      <vt:lpstr>Doel</vt:lpstr>
      <vt:lpstr>Wat is asbest?</vt:lpstr>
      <vt:lpstr>Asbest en het risico</vt:lpstr>
      <vt:lpstr>Gevolgen van blootstelling</vt:lpstr>
      <vt:lpstr>Waarom is asbest nog steeds  een probleem?</vt:lpstr>
      <vt:lpstr>Asbestinventarisatierapport</vt:lpstr>
      <vt:lpstr>Asbestinventarisatierapport</vt:lpstr>
      <vt:lpstr>Risicoklasse 1, 2 of 3</vt:lpstr>
      <vt:lpstr>Risicoklasse 1</vt:lpstr>
      <vt:lpstr>Wanneer is asbestinventarisatie niet verplicht?</vt:lpstr>
      <vt:lpstr>Wat te doen als het misgaat?</vt:lpstr>
      <vt:lpstr>Moet ik een dossier opbouwen?</vt:lpstr>
      <vt:lpstr>Aansprakelijkheid?</vt:lpstr>
      <vt:lpstr>Aansprakelijkheid richting werknemer?</vt:lpstr>
      <vt:lpstr>  Praktijksituatie 1</vt:lpstr>
      <vt:lpstr> Antwoord praktijksituatie 1</vt:lpstr>
      <vt:lpstr>  Praktijksituatie 2</vt:lpstr>
      <vt:lpstr>Antwoord praktijksituatie 2</vt:lpstr>
      <vt:lpstr>  Praktijksituatie 3</vt:lpstr>
      <vt:lpstr> Top 5 van overtredingen</vt:lpstr>
      <vt:lpstr>Actueel !</vt:lpstr>
      <vt:lpstr>Meer informatie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Asbest en aansprakelijkheid van de werkgever</dc:title>
  <dc:subject/>
  <dc:creator>ing. Rene van Beers HVK</dc:creator>
  <cp:keywords/>
  <dc:description/>
  <cp:lastModifiedBy>Niels Kristensen</cp:lastModifiedBy>
  <cp:revision>66</cp:revision>
  <cp:lastPrinted>2009-05-06T12:43:15Z</cp:lastPrinted>
  <dcterms:created xsi:type="dcterms:W3CDTF">2009-05-15T07:50:51Z</dcterms:created>
  <dcterms:modified xsi:type="dcterms:W3CDTF">2017-11-06T14:19:17Z</dcterms:modified>
  <cp:category/>
</cp:coreProperties>
</file>